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8" r:id="rId2"/>
    <p:sldId id="344" r:id="rId3"/>
    <p:sldId id="345" r:id="rId4"/>
    <p:sldId id="346" r:id="rId5"/>
    <p:sldId id="347" r:id="rId6"/>
    <p:sldId id="349" r:id="rId7"/>
    <p:sldId id="350" r:id="rId8"/>
    <p:sldId id="352" r:id="rId9"/>
    <p:sldId id="353" r:id="rId10"/>
    <p:sldId id="354" r:id="rId11"/>
    <p:sldId id="355" r:id="rId12"/>
    <p:sldId id="356" r:id="rId13"/>
    <p:sldId id="357" r:id="rId14"/>
    <p:sldId id="358" r:id="rId15"/>
    <p:sldId id="359" r:id="rId16"/>
    <p:sldId id="361" r:id="rId17"/>
    <p:sldId id="362" r:id="rId18"/>
    <p:sldId id="363" r:id="rId19"/>
    <p:sldId id="364" r:id="rId20"/>
    <p:sldId id="365" r:id="rId21"/>
    <p:sldId id="367" r:id="rId22"/>
    <p:sldId id="368" r:id="rId23"/>
    <p:sldId id="369" r:id="rId24"/>
    <p:sldId id="371" r:id="rId25"/>
    <p:sldId id="372" r:id="rId26"/>
    <p:sldId id="374" r:id="rId27"/>
    <p:sldId id="376" r:id="rId28"/>
    <p:sldId id="375" r:id="rId29"/>
    <p:sldId id="378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E230C"/>
    <a:srgbClr val="692AA2"/>
    <a:srgbClr val="660033"/>
    <a:srgbClr val="1D1496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中度样式 3 - 强调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74" d="100"/>
          <a:sy n="74" d="100"/>
        </p:scale>
        <p:origin x="-930" y="-90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204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2015-12-15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9759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479B-7C2D-43F5-BDD8-FE14A3C96E10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77456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spcBef>
                <a:spcPts val="500"/>
              </a:spcBef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 marL="628650" indent="-265113">
              <a:defRPr lang="zh-CN" altLang="en-US" sz="2800" b="0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 marL="977900" indent="-228600">
              <a:defRPr lang="zh-CN" altLang="en-US" sz="2600" b="0" dirty="0" smtClean="0">
                <a:solidFill>
                  <a:srgbClr val="692AA2"/>
                </a:solidFill>
                <a:latin typeface="Arial" pitchFamily="34" charset="0"/>
              </a:defRPr>
            </a:lvl3pPr>
            <a:lvl4pPr marL="1347788" indent="-228600">
              <a:defRPr lang="zh-CN" altLang="en-US" sz="2600" b="0" dirty="0" smtClean="0">
                <a:solidFill>
                  <a:srgbClr val="0070C0"/>
                </a:solidFill>
                <a:latin typeface="Arial" pitchFamily="34" charset="0"/>
              </a:defRPr>
            </a:lvl4pPr>
            <a:lvl5pPr marL="1619250" indent="-142875">
              <a:buFont typeface="Arial" pitchFamily="34" charset="0"/>
              <a:buChar char="•"/>
              <a:defRPr lang="zh-CN" altLang="en-US" sz="2400" b="0" dirty="0">
                <a:solidFill>
                  <a:srgbClr val="660033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357166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0000FF"/>
          </a:solidFill>
          <a:latin typeface="楷体_GB2312" pitchFamily="49" charset="-122"/>
          <a:ea typeface="楷体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7030A0"/>
          </a:solidFill>
          <a:latin typeface="楷体_GB2312" pitchFamily="49" charset="-122"/>
          <a:ea typeface="楷体_GB2312" pitchFamily="49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楷体_GB2312" pitchFamily="49" charset="-122"/>
          <a:ea typeface="楷体_GB2312" pitchFamily="49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rgbClr val="00B050"/>
          </a:solidFill>
          <a:latin typeface="楷体_GB2312" pitchFamily="49" charset="-122"/>
          <a:ea typeface="楷体_GB2312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12245" cy="2286000"/>
          </a:xfrm>
        </p:spPr>
        <p:txBody>
          <a:bodyPr/>
          <a:lstStyle/>
          <a:p>
            <a:pPr algn="ctr"/>
            <a:r>
              <a:rPr lang="zh-CN" altLang="en-US" dirty="0">
                <a:ea typeface="宋体" pitchFamily="2" charset="-122"/>
              </a:rPr>
              <a:t>第三</a:t>
            </a:r>
            <a:r>
              <a:rPr lang="zh-CN" altLang="en-US" dirty="0" smtClean="0">
                <a:ea typeface="宋体" pitchFamily="2" charset="-122"/>
              </a:rPr>
              <a:t>节  头面部与颈部评估</a:t>
            </a:r>
            <a:r>
              <a:rPr lang="en-US" altLang="zh-CN" dirty="0" smtClean="0">
                <a:ea typeface="宋体" pitchFamily="2" charset="-122"/>
              </a:rPr>
              <a:t/>
            </a:r>
            <a:br>
              <a:rPr lang="en-US" altLang="zh-CN" dirty="0" smtClean="0">
                <a:ea typeface="宋体" pitchFamily="2" charset="-122"/>
              </a:rPr>
            </a:br>
            <a:endParaRPr lang="zh-CN" altLang="en-US" dirty="0" smtClean="0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644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Verdana" pitchFamily="34" charset="0"/>
              </a:rPr>
              <a:t>二、头面部</a:t>
            </a:r>
            <a:r>
              <a:rPr lang="zh-CN" altLang="en-US" dirty="0" smtClean="0">
                <a:latin typeface="Verdana" pitchFamily="34" charset="0"/>
              </a:rPr>
              <a:t>器官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3537" lvl="1" indent="0">
              <a:buNone/>
            </a:pPr>
            <a:r>
              <a:rPr lang="en-US" altLang="zh-CN" dirty="0" smtClean="0"/>
              <a:t>4</a:t>
            </a:r>
            <a:r>
              <a:rPr lang="zh-CN" altLang="en-US" dirty="0" smtClean="0"/>
              <a:t>．</a:t>
            </a:r>
            <a:r>
              <a:rPr lang="zh-CN" altLang="en-US" dirty="0"/>
              <a:t>巩膜（</a:t>
            </a:r>
            <a:r>
              <a:rPr lang="en-US" altLang="zh-CN" dirty="0"/>
              <a:t>sclera</a:t>
            </a:r>
            <a:r>
              <a:rPr lang="zh-CN" altLang="en-US" dirty="0"/>
              <a:t>）</a:t>
            </a:r>
          </a:p>
          <a:p>
            <a:pPr lvl="2"/>
            <a:r>
              <a:rPr lang="zh-CN" altLang="en-US" dirty="0" smtClean="0"/>
              <a:t>正常呈</a:t>
            </a:r>
            <a:r>
              <a:rPr lang="zh-CN" altLang="en-US" dirty="0"/>
              <a:t>不透明、瓷</a:t>
            </a:r>
            <a:r>
              <a:rPr lang="zh-CN" altLang="en-US" dirty="0" smtClean="0"/>
              <a:t>白色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注意有无巩膜黄染</a:t>
            </a:r>
            <a:endParaRPr lang="en-US" altLang="zh-CN" dirty="0" smtClean="0"/>
          </a:p>
          <a:p>
            <a:pPr lvl="1">
              <a:lnSpc>
                <a:spcPct val="95000"/>
              </a:lnSpc>
              <a:buNone/>
            </a:pPr>
            <a:r>
              <a:rPr lang="en-US" altLang="zh-CN" dirty="0" smtClean="0"/>
              <a:t>5</a:t>
            </a:r>
            <a:r>
              <a:rPr lang="zh-CN" altLang="en-US" dirty="0" smtClean="0"/>
              <a:t>．</a:t>
            </a:r>
            <a:r>
              <a:rPr lang="zh-CN" altLang="en-US" dirty="0"/>
              <a:t>角膜（</a:t>
            </a:r>
            <a:r>
              <a:rPr lang="en-US" altLang="zh-CN" dirty="0"/>
              <a:t>cornea</a:t>
            </a:r>
            <a:r>
              <a:rPr lang="zh-CN" altLang="en-US" dirty="0"/>
              <a:t>）</a:t>
            </a:r>
          </a:p>
          <a:p>
            <a:pPr marL="1092200" lvl="2" indent="-285750">
              <a:lnSpc>
                <a:spcPct val="95000"/>
              </a:lnSpc>
            </a:pPr>
            <a:r>
              <a:rPr lang="zh-CN" altLang="en-US" dirty="0"/>
              <a:t>评估</a:t>
            </a:r>
            <a:r>
              <a:rPr lang="zh-CN" altLang="en-US" dirty="0" smtClean="0"/>
              <a:t>方法</a:t>
            </a:r>
            <a:endParaRPr lang="en-US" altLang="zh-CN" dirty="0" smtClean="0"/>
          </a:p>
          <a:p>
            <a:pPr marL="1462088" lvl="3" indent="-285750">
              <a:lnSpc>
                <a:spcPct val="95000"/>
              </a:lnSpc>
            </a:pPr>
            <a:r>
              <a:rPr lang="zh-CN" altLang="en-US" dirty="0" smtClean="0"/>
              <a:t>用</a:t>
            </a:r>
            <a:r>
              <a:rPr lang="zh-CN" altLang="en-US" dirty="0"/>
              <a:t>斜照光观察其</a:t>
            </a:r>
            <a:r>
              <a:rPr lang="zh-CN" altLang="en-US" dirty="0" smtClean="0"/>
              <a:t>透明度</a:t>
            </a:r>
            <a:endParaRPr lang="zh-CN" altLang="en-US" dirty="0"/>
          </a:p>
          <a:p>
            <a:pPr marL="1092200" lvl="2" indent="-285750">
              <a:lnSpc>
                <a:spcPct val="95000"/>
              </a:lnSpc>
            </a:pPr>
            <a:r>
              <a:rPr lang="zh-CN" altLang="en-US" dirty="0"/>
              <a:t>常见</a:t>
            </a:r>
            <a:r>
              <a:rPr lang="zh-CN" altLang="en-US" dirty="0" smtClean="0"/>
              <a:t>异常</a:t>
            </a:r>
            <a:endParaRPr lang="en-US" altLang="zh-CN" dirty="0" smtClean="0"/>
          </a:p>
          <a:p>
            <a:pPr marL="1462088" lvl="3" indent="-285750">
              <a:lnSpc>
                <a:spcPct val="95000"/>
              </a:lnSpc>
            </a:pPr>
            <a:r>
              <a:rPr lang="zh-CN" altLang="en-US" dirty="0" smtClean="0"/>
              <a:t>老年环</a:t>
            </a:r>
            <a:r>
              <a:rPr lang="zh-CN" altLang="en-US" dirty="0"/>
              <a:t>（</a:t>
            </a:r>
            <a:r>
              <a:rPr lang="en-US" altLang="zh-CN" dirty="0" err="1"/>
              <a:t>arcus</a:t>
            </a:r>
            <a:r>
              <a:rPr lang="en-US" altLang="zh-CN" dirty="0"/>
              <a:t> </a:t>
            </a:r>
            <a:r>
              <a:rPr lang="en-US" altLang="zh-CN" dirty="0" err="1"/>
              <a:t>senilis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1462088" lvl="3" indent="-285750">
              <a:lnSpc>
                <a:spcPct val="95000"/>
              </a:lnSpc>
            </a:pPr>
            <a:r>
              <a:rPr lang="zh-CN" altLang="en-US" dirty="0" smtClean="0"/>
              <a:t>云翳</a:t>
            </a:r>
            <a:r>
              <a:rPr lang="zh-CN" altLang="en-US" dirty="0"/>
              <a:t>与</a:t>
            </a:r>
            <a:r>
              <a:rPr lang="zh-CN" altLang="en-US" dirty="0" smtClean="0"/>
              <a:t>白斑</a:t>
            </a:r>
            <a:endParaRPr lang="en-US" altLang="zh-CN" dirty="0" smtClean="0"/>
          </a:p>
          <a:p>
            <a:pPr marL="1462088" lvl="3" indent="-285750">
              <a:lnSpc>
                <a:spcPct val="95000"/>
              </a:lnSpc>
            </a:pPr>
            <a:r>
              <a:rPr lang="zh-CN" altLang="en-US" dirty="0" smtClean="0"/>
              <a:t>角膜软化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9" descr="D:\书稿\身体评估录像\2009\交网络学院\一般及头颈\图\图14-巩膜黄染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124744"/>
            <a:ext cx="1704960" cy="1272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09310" y="24820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巩膜黄染</a:t>
            </a:r>
            <a:endParaRPr lang="zh-CN" altLang="en-US" dirty="0">
              <a:solidFill>
                <a:srgbClr val="0000FF"/>
              </a:solidFill>
            </a:endParaRPr>
          </a:p>
        </p:txBody>
      </p:sp>
      <p:pic>
        <p:nvPicPr>
          <p:cNvPr id="8" name="Picture 11" descr="t019887e61bfe7dca5c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476" b="59137"/>
          <a:stretch/>
        </p:blipFill>
        <p:spPr bwMode="auto">
          <a:xfrm>
            <a:off x="5724128" y="3284984"/>
            <a:ext cx="1746391" cy="1106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14368" y="439098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角膜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61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Verdana" pitchFamily="34" charset="0"/>
              </a:rPr>
              <a:t>二、头面部器官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altLang="zh-CN" dirty="0" smtClean="0"/>
              <a:t>6</a:t>
            </a:r>
            <a:r>
              <a:rPr lang="zh-CN" altLang="en-US" dirty="0" smtClean="0"/>
              <a:t>．</a:t>
            </a:r>
            <a:r>
              <a:rPr lang="zh-CN" altLang="en-US" dirty="0"/>
              <a:t>虹膜（</a:t>
            </a:r>
            <a:r>
              <a:rPr lang="en-US" altLang="zh-CN" dirty="0"/>
              <a:t>iris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正常表现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虹膜</a:t>
            </a:r>
            <a:r>
              <a:rPr lang="zh-CN" altLang="en-US" dirty="0"/>
              <a:t>纹理近瞳孔部分呈放射状</a:t>
            </a:r>
            <a:r>
              <a:rPr lang="zh-CN" altLang="en-US" dirty="0" smtClean="0"/>
              <a:t>排列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周边</a:t>
            </a:r>
            <a:r>
              <a:rPr lang="zh-CN" altLang="en-US" dirty="0"/>
              <a:t>呈环形</a:t>
            </a:r>
            <a:r>
              <a:rPr lang="zh-CN" altLang="en-US" dirty="0" smtClean="0"/>
              <a:t>排列</a:t>
            </a:r>
            <a:endParaRPr lang="zh-CN" altLang="en-US" dirty="0"/>
          </a:p>
          <a:p>
            <a:pPr marL="920750" lvl="2" indent="-285750"/>
            <a:r>
              <a:rPr lang="zh-CN" altLang="en-US" dirty="0"/>
              <a:t>常见</a:t>
            </a:r>
            <a:r>
              <a:rPr lang="zh-CN" altLang="en-US" dirty="0" smtClean="0"/>
              <a:t>异常</a:t>
            </a:r>
            <a:endParaRPr lang="en-US" altLang="zh-CN" dirty="0" smtClean="0"/>
          </a:p>
          <a:p>
            <a:pPr marL="1290638" lvl="3" indent="-285750"/>
            <a:r>
              <a:rPr lang="zh-CN" altLang="en-US" dirty="0" smtClean="0"/>
              <a:t>虹膜</a:t>
            </a:r>
            <a:r>
              <a:rPr lang="zh-CN" altLang="en-US" dirty="0"/>
              <a:t>纹理模糊或</a:t>
            </a:r>
            <a:r>
              <a:rPr lang="zh-CN" altLang="en-US" dirty="0" smtClean="0"/>
              <a:t>消失</a:t>
            </a:r>
            <a:endParaRPr lang="en-US" altLang="zh-CN" dirty="0" smtClean="0"/>
          </a:p>
          <a:p>
            <a:pPr marL="1562100" lvl="4" indent="-285750"/>
            <a:r>
              <a:rPr lang="zh-CN" altLang="en-US" dirty="0" smtClean="0"/>
              <a:t>虹膜</a:t>
            </a:r>
            <a:r>
              <a:rPr lang="zh-CN" altLang="en-US" dirty="0"/>
              <a:t>炎症、水肿或</a:t>
            </a:r>
            <a:r>
              <a:rPr lang="zh-CN" altLang="en-US" dirty="0" smtClean="0"/>
              <a:t>萎缩</a:t>
            </a:r>
            <a:endParaRPr lang="zh-CN" altLang="en-US" dirty="0"/>
          </a:p>
          <a:p>
            <a:pPr marL="1233488" lvl="3"/>
            <a:r>
              <a:rPr lang="zh-CN" altLang="en-US" dirty="0"/>
              <a:t>虹膜形态异常或有</a:t>
            </a:r>
            <a:r>
              <a:rPr lang="zh-CN" altLang="en-US" dirty="0" smtClean="0"/>
              <a:t>裂孔</a:t>
            </a:r>
            <a:endParaRPr lang="en-US" altLang="zh-CN" dirty="0" smtClean="0"/>
          </a:p>
          <a:p>
            <a:pPr marL="1504950" lvl="4"/>
            <a:r>
              <a:rPr lang="zh-CN" altLang="en-US" dirty="0" smtClean="0"/>
              <a:t>虹膜后粘连</a:t>
            </a:r>
            <a:r>
              <a:rPr lang="zh-CN" altLang="en-US" dirty="0"/>
              <a:t>、先天性虹膜缺损</a:t>
            </a:r>
            <a:r>
              <a:rPr lang="zh-CN" altLang="en-US" dirty="0" smtClean="0"/>
              <a:t>等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026" name="Picture 2" descr="瞳孔缩小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901" t="55986" r="35133" b="10634"/>
          <a:stretch/>
        </p:blipFill>
        <p:spPr bwMode="auto">
          <a:xfrm>
            <a:off x="6948264" y="1955492"/>
            <a:ext cx="1800200" cy="126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525198" y="34290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虹膜</a:t>
            </a:r>
            <a:endParaRPr lang="zh-CN" altLang="en-US" dirty="0">
              <a:solidFill>
                <a:srgbClr val="0000FF"/>
              </a:solidFill>
            </a:endParaRPr>
          </a:p>
        </p:txBody>
      </p:sp>
      <p:cxnSp>
        <p:nvCxnSpPr>
          <p:cNvPr id="9" name="直接连接符 8"/>
          <p:cNvCxnSpPr>
            <a:stCxn id="8" idx="0"/>
          </p:cNvCxnSpPr>
          <p:nvPr/>
        </p:nvCxnSpPr>
        <p:spPr>
          <a:xfrm flipV="1">
            <a:off x="7848364" y="2780928"/>
            <a:ext cx="0" cy="64807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9693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Verdana" pitchFamily="34" charset="0"/>
              </a:rPr>
              <a:t>二、头面部器官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3537" lvl="1" indent="0">
              <a:buNone/>
            </a:pPr>
            <a:r>
              <a:rPr lang="en-US" altLang="zh-CN" dirty="0" smtClean="0"/>
              <a:t>7.</a:t>
            </a:r>
            <a:r>
              <a:rPr lang="zh-CN" altLang="en-US" dirty="0" smtClean="0"/>
              <a:t>瞳孔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大小形状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正常表现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等</a:t>
            </a:r>
            <a:r>
              <a:rPr lang="zh-CN" altLang="en-US" dirty="0"/>
              <a:t>大等</a:t>
            </a:r>
            <a:r>
              <a:rPr lang="zh-CN" altLang="en-US" dirty="0" smtClean="0"/>
              <a:t>圆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直径</a:t>
            </a:r>
            <a:r>
              <a:rPr lang="en-US" altLang="zh-CN" dirty="0"/>
              <a:t>3</a:t>
            </a:r>
            <a:r>
              <a:rPr lang="zh-CN" altLang="en-US" dirty="0"/>
              <a:t>～</a:t>
            </a:r>
            <a:r>
              <a:rPr lang="en-US" altLang="zh-CN" dirty="0" smtClean="0"/>
              <a:t>4mm</a:t>
            </a:r>
          </a:p>
          <a:p>
            <a:pPr lvl="3"/>
            <a:r>
              <a:rPr lang="zh-CN" altLang="en-US" dirty="0" smtClean="0"/>
              <a:t>常见异常</a:t>
            </a:r>
            <a:endParaRPr lang="en-US" altLang="zh-CN" dirty="0" smtClean="0"/>
          </a:p>
          <a:p>
            <a:pPr lvl="4"/>
            <a:r>
              <a:rPr lang="zh-CN" altLang="en-US" dirty="0"/>
              <a:t>椭圆形、形状不规则</a:t>
            </a:r>
          </a:p>
          <a:p>
            <a:pPr lvl="4"/>
            <a:r>
              <a:rPr lang="zh-CN" altLang="en-US" dirty="0" smtClean="0"/>
              <a:t>缩小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扩大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大小不等</a:t>
            </a:r>
            <a:endParaRPr lang="zh-CN" altLang="en-US" dirty="0"/>
          </a:p>
          <a:p>
            <a:pPr lvl="5"/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050" name="Picture 2" descr="身体评估技术示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690" t="7930" r="7719" b="9691"/>
          <a:stretch>
            <a:fillRect/>
          </a:stretch>
        </p:blipFill>
        <p:spPr bwMode="auto">
          <a:xfrm>
            <a:off x="7547272" y="1826124"/>
            <a:ext cx="15382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4484340" y="1628800"/>
            <a:ext cx="40481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000" b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51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lang="zh-CN" altLang="en-US" sz="2800" b="0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 marL="977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lang="zh-CN" altLang="en-US" sz="2600" b="0" dirty="0" smtClean="0">
                <a:solidFill>
                  <a:srgbClr val="692AA2"/>
                </a:solidFill>
                <a:latin typeface="Arial" pitchFamily="34" charset="0"/>
                <a:ea typeface="楷体_GB2312" pitchFamily="49" charset="-122"/>
              </a:defRPr>
            </a:lvl3pPr>
            <a:lvl4pPr marL="13477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lang="zh-CN" altLang="en-US" sz="2600" b="0" dirty="0" smtClean="0">
                <a:solidFill>
                  <a:srgbClr val="0070C0"/>
                </a:solidFill>
                <a:latin typeface="Arial" pitchFamily="34" charset="0"/>
                <a:ea typeface="楷体_GB2312" pitchFamily="49" charset="-122"/>
              </a:defRPr>
            </a:lvl4pPr>
            <a:lvl5pPr marL="1619250" indent="-142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lang="zh-CN" altLang="en-US" sz="2400" b="0" dirty="0">
                <a:solidFill>
                  <a:srgbClr val="660033"/>
                </a:solidFill>
                <a:latin typeface="Arial" pitchFamily="34" charset="0"/>
                <a:ea typeface="楷体_GB2312" pitchFamily="49" charset="-122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2"/>
            <a:r>
              <a:rPr lang="zh-CN" altLang="en-US" dirty="0" smtClean="0"/>
              <a:t>对光反射</a:t>
            </a:r>
          </a:p>
          <a:p>
            <a:pPr lvl="3"/>
            <a:r>
              <a:rPr lang="zh-CN" altLang="en-US" dirty="0" smtClean="0"/>
              <a:t>评估方法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直接～</a:t>
            </a:r>
          </a:p>
          <a:p>
            <a:pPr lvl="4"/>
            <a:r>
              <a:rPr lang="zh-CN" altLang="en-US" dirty="0" smtClean="0"/>
              <a:t>间接～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常见异常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对光反射</a:t>
            </a:r>
            <a:r>
              <a:rPr lang="zh-CN" altLang="en-US" dirty="0"/>
              <a:t>迟钝或</a:t>
            </a:r>
            <a:r>
              <a:rPr lang="zh-CN" altLang="en-US" dirty="0" smtClean="0"/>
              <a:t>消失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双侧瞳孔散大</a:t>
            </a:r>
            <a:r>
              <a:rPr lang="en-US" altLang="zh-CN" dirty="0" smtClean="0"/>
              <a:t>+</a:t>
            </a:r>
            <a:r>
              <a:rPr lang="zh-CN" altLang="en-US" dirty="0" smtClean="0"/>
              <a:t>对光反射消失</a:t>
            </a:r>
            <a:endParaRPr lang="zh-CN" altLang="en-US" dirty="0"/>
          </a:p>
        </p:txBody>
      </p:sp>
      <p:pic>
        <p:nvPicPr>
          <p:cNvPr id="2054" name="Picture 6" descr="http://img3.redocn.com/20120518/Redocn_201205181051100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101" t="23759" r="14001" b="62206"/>
          <a:stretch/>
        </p:blipFill>
        <p:spPr bwMode="auto">
          <a:xfrm>
            <a:off x="3229325" y="1191139"/>
            <a:ext cx="1512169" cy="87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658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Verdana" pitchFamily="34" charset="0"/>
              </a:rPr>
              <a:t>二、头面部</a:t>
            </a:r>
            <a:r>
              <a:rPr lang="zh-CN" altLang="en-US" dirty="0" smtClean="0">
                <a:latin typeface="Verdana" pitchFamily="34" charset="0"/>
              </a:rPr>
              <a:t>器官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en-US" dirty="0" smtClean="0"/>
              <a:t>调节反射与集合反射</a:t>
            </a:r>
            <a:endParaRPr lang="en-US" altLang="zh-CN" dirty="0" smtClean="0"/>
          </a:p>
          <a:p>
            <a:pPr lvl="3">
              <a:lnSpc>
                <a:spcPct val="105000"/>
              </a:lnSpc>
            </a:pPr>
            <a:r>
              <a:rPr lang="zh-CN" altLang="en-US" dirty="0" smtClean="0"/>
              <a:t>集合</a:t>
            </a:r>
            <a:r>
              <a:rPr lang="zh-CN" altLang="en-US" dirty="0"/>
              <a:t>反射减弱</a:t>
            </a:r>
          </a:p>
          <a:p>
            <a:pPr lvl="4">
              <a:lnSpc>
                <a:spcPct val="105000"/>
              </a:lnSpc>
            </a:pPr>
            <a:r>
              <a:rPr lang="zh-CN" altLang="en-US" dirty="0" smtClean="0"/>
              <a:t>甲状腺功能亢进症</a:t>
            </a:r>
            <a:endParaRPr lang="en-US" altLang="zh-CN" dirty="0" smtClean="0"/>
          </a:p>
          <a:p>
            <a:pPr lvl="3">
              <a:lnSpc>
                <a:spcPct val="105000"/>
              </a:lnSpc>
            </a:pPr>
            <a:r>
              <a:rPr lang="zh-CN" altLang="en-US" dirty="0" smtClean="0"/>
              <a:t>集合</a:t>
            </a:r>
            <a:r>
              <a:rPr lang="zh-CN" altLang="en-US" dirty="0"/>
              <a:t>反射与调节反射均消失</a:t>
            </a:r>
          </a:p>
          <a:p>
            <a:pPr lvl="4">
              <a:lnSpc>
                <a:spcPct val="105000"/>
              </a:lnSpc>
            </a:pPr>
            <a:r>
              <a:rPr lang="zh-CN" altLang="en-US" dirty="0" smtClean="0"/>
              <a:t>动眼神经</a:t>
            </a:r>
            <a:r>
              <a:rPr lang="zh-CN" altLang="en-US" dirty="0"/>
              <a:t>功能损害致睫状肌和双眼内直肌</a:t>
            </a:r>
            <a:r>
              <a:rPr lang="zh-CN" altLang="en-US" dirty="0" smtClean="0"/>
              <a:t>麻痹</a:t>
            </a:r>
            <a:endParaRPr lang="en-US" altLang="zh-CN" dirty="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5890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Verdana" pitchFamily="34" charset="0"/>
              </a:rPr>
              <a:t>二、头面部器官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1" indent="0">
              <a:buSzPct val="95000"/>
              <a:buNone/>
            </a:pPr>
            <a:r>
              <a:rPr lang="en-US" altLang="zh-CN" dirty="0" smtClean="0"/>
              <a:t>8.</a:t>
            </a:r>
            <a:r>
              <a:rPr lang="zh-CN" altLang="en-US" dirty="0" smtClean="0"/>
              <a:t>眼球</a:t>
            </a:r>
            <a:endParaRPr lang="en-US" altLang="zh-CN" dirty="0" smtClean="0"/>
          </a:p>
          <a:p>
            <a:pPr lvl="2">
              <a:buSzPct val="95000"/>
            </a:pPr>
            <a:r>
              <a:rPr lang="zh-CN" altLang="en-US" dirty="0" smtClean="0"/>
              <a:t>评估内容</a:t>
            </a:r>
            <a:endParaRPr lang="en-US" altLang="zh-CN" dirty="0" smtClean="0"/>
          </a:p>
          <a:p>
            <a:pPr lvl="3">
              <a:buSzPct val="95000"/>
            </a:pPr>
            <a:r>
              <a:rPr lang="zh-CN" altLang="en-US" dirty="0" smtClean="0"/>
              <a:t>注意有无突出及下陷、眼球运动</a:t>
            </a:r>
            <a:endParaRPr lang="en-US" altLang="zh-CN" dirty="0" smtClean="0"/>
          </a:p>
          <a:p>
            <a:pPr lvl="2">
              <a:buSzPct val="95000"/>
            </a:pPr>
            <a:r>
              <a:rPr lang="zh-CN" altLang="en-US" dirty="0"/>
              <a:t>常见异常</a:t>
            </a:r>
          </a:p>
          <a:p>
            <a:pPr lvl="3"/>
            <a:r>
              <a:rPr lang="zh-CN" altLang="en-US" dirty="0" smtClean="0"/>
              <a:t>眼球突出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双侧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单</a:t>
            </a:r>
            <a:r>
              <a:rPr lang="zh-CN" altLang="en-US" dirty="0"/>
              <a:t>侧</a:t>
            </a:r>
            <a:endParaRPr lang="en-US" altLang="zh-CN" dirty="0" smtClean="0"/>
          </a:p>
          <a:p>
            <a:pPr lvl="3"/>
            <a:r>
              <a:rPr lang="zh-CN" altLang="en-US" dirty="0"/>
              <a:t>眼球</a:t>
            </a:r>
            <a:r>
              <a:rPr lang="zh-CN" altLang="en-US" dirty="0" smtClean="0"/>
              <a:t>下陷</a:t>
            </a:r>
            <a:endParaRPr lang="en-US" altLang="zh-CN" dirty="0" smtClean="0"/>
          </a:p>
          <a:p>
            <a:pPr lvl="4"/>
            <a:r>
              <a:rPr lang="zh-CN" altLang="en-US" dirty="0"/>
              <a:t>双</a:t>
            </a:r>
            <a:r>
              <a:rPr lang="zh-CN" altLang="en-US" dirty="0" smtClean="0"/>
              <a:t>侧</a:t>
            </a:r>
            <a:endParaRPr lang="en-US" altLang="zh-CN" dirty="0" smtClean="0"/>
          </a:p>
          <a:p>
            <a:pPr lvl="4"/>
            <a:r>
              <a:rPr lang="zh-CN" altLang="en-US" dirty="0"/>
              <a:t>单侧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851920" y="3140968"/>
            <a:ext cx="5215880" cy="3043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000" b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51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lang="zh-CN" altLang="en-US" sz="2800" b="0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 marL="977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lang="zh-CN" altLang="en-US" sz="2600" b="0" dirty="0" smtClean="0">
                <a:solidFill>
                  <a:srgbClr val="692AA2"/>
                </a:solidFill>
                <a:latin typeface="Arial" pitchFamily="34" charset="0"/>
                <a:ea typeface="楷体_GB2312" pitchFamily="49" charset="-122"/>
              </a:defRPr>
            </a:lvl3pPr>
            <a:lvl4pPr marL="13477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lang="zh-CN" altLang="en-US" sz="2600" b="0" dirty="0" smtClean="0">
                <a:solidFill>
                  <a:srgbClr val="0070C0"/>
                </a:solidFill>
                <a:latin typeface="Arial" pitchFamily="34" charset="0"/>
                <a:ea typeface="楷体_GB2312" pitchFamily="49" charset="-122"/>
              </a:defRPr>
            </a:lvl4pPr>
            <a:lvl5pPr marL="1619250" indent="-1428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lang="zh-CN" altLang="en-US" sz="2400" b="0" dirty="0">
                <a:solidFill>
                  <a:srgbClr val="660033"/>
                </a:solidFill>
                <a:latin typeface="Arial" pitchFamily="34" charset="0"/>
                <a:ea typeface="楷体_GB2312" pitchFamily="49" charset="-122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3">
              <a:lnSpc>
                <a:spcPct val="95000"/>
              </a:lnSpc>
            </a:pPr>
            <a:r>
              <a:rPr lang="zh-CN" altLang="en-US" dirty="0" smtClean="0"/>
              <a:t>眼球运动异常</a:t>
            </a:r>
          </a:p>
          <a:p>
            <a:pPr lvl="4">
              <a:lnSpc>
                <a:spcPct val="95000"/>
              </a:lnSpc>
            </a:pPr>
            <a:r>
              <a:rPr lang="zh-CN" altLang="en-US" dirty="0" smtClean="0"/>
              <a:t>眼球运动障碍伴复视</a:t>
            </a:r>
          </a:p>
          <a:p>
            <a:pPr lvl="4">
              <a:lnSpc>
                <a:spcPct val="95000"/>
              </a:lnSpc>
            </a:pPr>
            <a:r>
              <a:rPr lang="zh-CN" altLang="en-US" dirty="0" smtClean="0"/>
              <a:t>麻痹性斜视</a:t>
            </a:r>
          </a:p>
          <a:p>
            <a:pPr lvl="4">
              <a:lnSpc>
                <a:spcPct val="95000"/>
              </a:lnSpc>
            </a:pPr>
            <a:r>
              <a:rPr lang="zh-CN" altLang="en-US" dirty="0" smtClean="0"/>
              <a:t>眼球震颤</a:t>
            </a:r>
          </a:p>
          <a:p>
            <a:endParaRPr lang="zh-CN" altLang="en-US" dirty="0"/>
          </a:p>
        </p:txBody>
      </p:sp>
      <p:pic>
        <p:nvPicPr>
          <p:cNvPr id="3074" name="Picture 2" descr="眼球运动副本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216547"/>
            <a:ext cx="1814711" cy="164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7218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Verdana" pitchFamily="34" charset="0"/>
              </a:rPr>
              <a:t>二、头面部器官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3537" lvl="1" indent="0">
              <a:lnSpc>
                <a:spcPct val="95000"/>
              </a:lnSpc>
              <a:buNone/>
            </a:pPr>
            <a:r>
              <a:rPr lang="en-US" altLang="zh-CN" dirty="0" smtClean="0"/>
              <a:t>9</a:t>
            </a:r>
            <a:r>
              <a:rPr lang="zh-CN" altLang="en-US" dirty="0" smtClean="0"/>
              <a:t>．</a:t>
            </a:r>
            <a:r>
              <a:rPr lang="zh-CN" altLang="en-US" dirty="0"/>
              <a:t>眼底</a:t>
            </a:r>
            <a:r>
              <a:rPr lang="zh-CN" altLang="en-US" dirty="0" smtClean="0"/>
              <a:t>评估</a:t>
            </a:r>
            <a:endParaRPr lang="en-US" altLang="zh-CN" dirty="0" smtClean="0"/>
          </a:p>
          <a:p>
            <a:pPr lvl="2">
              <a:lnSpc>
                <a:spcPct val="95000"/>
              </a:lnSpc>
            </a:pPr>
            <a:r>
              <a:rPr lang="zh-CN" altLang="en-US" dirty="0" smtClean="0"/>
              <a:t>常见异常</a:t>
            </a:r>
            <a:endParaRPr lang="en-US" altLang="zh-CN" dirty="0" smtClean="0"/>
          </a:p>
          <a:p>
            <a:pPr lvl="3">
              <a:lnSpc>
                <a:spcPct val="95000"/>
              </a:lnSpc>
            </a:pPr>
            <a:r>
              <a:rPr lang="zh-CN" altLang="en-US" dirty="0" smtClean="0"/>
              <a:t>视神经</a:t>
            </a:r>
            <a:r>
              <a:rPr lang="zh-CN" altLang="en-US" dirty="0"/>
              <a:t>盘</a:t>
            </a:r>
            <a:r>
              <a:rPr lang="zh-CN" altLang="en-US" dirty="0" smtClean="0"/>
              <a:t>水肿</a:t>
            </a:r>
            <a:endParaRPr lang="en-US" altLang="zh-CN" dirty="0" smtClean="0"/>
          </a:p>
          <a:p>
            <a:pPr lvl="4">
              <a:lnSpc>
                <a:spcPct val="95000"/>
              </a:lnSpc>
            </a:pPr>
            <a:r>
              <a:rPr lang="zh-CN" altLang="en-US" dirty="0" smtClean="0"/>
              <a:t>颅</a:t>
            </a:r>
            <a:r>
              <a:rPr lang="zh-CN" altLang="en-US" dirty="0"/>
              <a:t>内肿瘤、脑出血、脑炎等所致的颅内压增高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3">
              <a:lnSpc>
                <a:spcPct val="95000"/>
              </a:lnSpc>
            </a:pPr>
            <a:r>
              <a:rPr lang="zh-CN" altLang="en-US" dirty="0" smtClean="0"/>
              <a:t>其他</a:t>
            </a:r>
            <a:endParaRPr lang="en-US" altLang="zh-CN" dirty="0" smtClean="0"/>
          </a:p>
          <a:p>
            <a:pPr lvl="4">
              <a:lnSpc>
                <a:spcPct val="95000"/>
              </a:lnSpc>
            </a:pPr>
            <a:r>
              <a:rPr lang="zh-CN" altLang="en-US" dirty="0" smtClean="0"/>
              <a:t>高血压</a:t>
            </a:r>
            <a:r>
              <a:rPr lang="zh-CN" altLang="en-US" dirty="0"/>
              <a:t>、糖尿病等疾病可引起眼底特征性改变。</a:t>
            </a:r>
          </a:p>
          <a:p>
            <a:pPr lvl="1">
              <a:lnSpc>
                <a:spcPct val="95000"/>
              </a:lnSpc>
            </a:pP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2267744" y="4239422"/>
            <a:ext cx="4824536" cy="1762076"/>
            <a:chOff x="1338" y="2568"/>
            <a:chExt cx="3680" cy="1337"/>
          </a:xfrm>
        </p:grpSpPr>
        <p:pic>
          <p:nvPicPr>
            <p:cNvPr id="6" name="Picture 7" descr="65656299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" y="2659"/>
              <a:ext cx="1530" cy="10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8" descr="2008080110304077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3304"/>
            <a:stretch>
              <a:fillRect/>
            </a:stretch>
          </p:blipFill>
          <p:spPr bwMode="auto">
            <a:xfrm>
              <a:off x="3198" y="2568"/>
              <a:ext cx="1820" cy="13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301498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二、头面部器官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7147520" cy="5033978"/>
          </a:xfrm>
        </p:spPr>
        <p:txBody>
          <a:bodyPr/>
          <a:lstStyle/>
          <a:p>
            <a:pPr marL="285750" lvl="1" indent="0">
              <a:buNone/>
            </a:pPr>
            <a:r>
              <a:rPr lang="en-US" altLang="zh-CN" dirty="0" smtClean="0"/>
              <a:t>10</a:t>
            </a:r>
            <a:r>
              <a:rPr lang="zh-CN" altLang="en-US" dirty="0" smtClean="0"/>
              <a:t>．</a:t>
            </a:r>
            <a:r>
              <a:rPr lang="zh-CN" altLang="en-US" dirty="0"/>
              <a:t>眼功能评估</a:t>
            </a:r>
          </a:p>
          <a:p>
            <a:pPr lvl="2"/>
            <a:r>
              <a:rPr lang="zh-CN" altLang="en-US" dirty="0"/>
              <a:t>视力（</a:t>
            </a:r>
            <a:r>
              <a:rPr lang="en-US" altLang="zh-CN" dirty="0"/>
              <a:t>visual acuity</a:t>
            </a:r>
            <a:r>
              <a:rPr lang="zh-CN" altLang="en-US" dirty="0"/>
              <a:t>）</a:t>
            </a:r>
            <a:endParaRPr lang="en-US" altLang="zh-CN" dirty="0"/>
          </a:p>
          <a:p>
            <a:pPr lvl="3"/>
            <a:r>
              <a:rPr lang="zh-CN" altLang="en-US" dirty="0" smtClean="0"/>
              <a:t>分为</a:t>
            </a:r>
            <a:r>
              <a:rPr lang="zh-CN" altLang="en-US" dirty="0"/>
              <a:t>远视力和近视力，采用通用国际标准视力表评估，两眼分别测量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视野</a:t>
            </a:r>
            <a:r>
              <a:rPr lang="zh-CN" altLang="en-US" dirty="0"/>
              <a:t>（</a:t>
            </a:r>
            <a:r>
              <a:rPr lang="en-US" altLang="zh-CN" dirty="0"/>
              <a:t>visual fields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采用</a:t>
            </a:r>
            <a:r>
              <a:rPr lang="zh-CN" altLang="en-US" dirty="0"/>
              <a:t>手试对比检查法或视野计测定</a:t>
            </a:r>
            <a:r>
              <a:rPr lang="zh-CN" altLang="en-US" dirty="0" smtClean="0"/>
              <a:t>视野</a:t>
            </a:r>
            <a:endParaRPr lang="en-US" altLang="zh-CN" dirty="0" smtClean="0"/>
          </a:p>
          <a:p>
            <a:pPr lvl="2">
              <a:lnSpc>
                <a:spcPct val="110000"/>
              </a:lnSpc>
            </a:pPr>
            <a:r>
              <a:rPr lang="zh-CN" altLang="zh-CN" dirty="0"/>
              <a:t>色觉</a:t>
            </a:r>
            <a:r>
              <a:rPr lang="zh-CN" altLang="en-US" dirty="0"/>
              <a:t>（</a:t>
            </a:r>
            <a:r>
              <a:rPr lang="zh-CN" altLang="zh-CN" dirty="0"/>
              <a:t>color sensation</a:t>
            </a:r>
            <a:r>
              <a:rPr lang="zh-CN" altLang="en-US" dirty="0" smtClean="0"/>
              <a:t>）</a:t>
            </a:r>
            <a:endParaRPr lang="en-US" altLang="zh-CN" dirty="0"/>
          </a:p>
          <a:p>
            <a:pPr lvl="3">
              <a:lnSpc>
                <a:spcPct val="110000"/>
              </a:lnSpc>
            </a:pPr>
            <a:r>
              <a:rPr lang="zh-CN" altLang="en-US" dirty="0"/>
              <a:t>色觉异常  </a:t>
            </a:r>
            <a:endParaRPr lang="en-US" altLang="zh-CN" dirty="0"/>
          </a:p>
          <a:p>
            <a:pPr lvl="4">
              <a:lnSpc>
                <a:spcPct val="110000"/>
              </a:lnSpc>
            </a:pPr>
            <a:r>
              <a:rPr lang="zh-CN" altLang="en-US" dirty="0"/>
              <a:t>可分为色弱和</a:t>
            </a:r>
            <a:r>
              <a:rPr lang="zh-CN" altLang="en-US" dirty="0" smtClean="0"/>
              <a:t>色盲</a:t>
            </a:r>
            <a:endParaRPr lang="zh-CN" altLang="en-US" dirty="0"/>
          </a:p>
          <a:p>
            <a:pPr lvl="3"/>
            <a:endParaRPr lang="zh-CN" altLang="en-US" dirty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7" descr="T1B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288" r="33522" b="9414"/>
          <a:stretch/>
        </p:blipFill>
        <p:spPr bwMode="auto">
          <a:xfrm>
            <a:off x="7652738" y="1268760"/>
            <a:ext cx="1283187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检查近视力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5942" y="4567494"/>
            <a:ext cx="1536780" cy="123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51886" y="580067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00FF"/>
                </a:solidFill>
              </a:rPr>
              <a:t>检查近视力</a:t>
            </a:r>
          </a:p>
        </p:txBody>
      </p:sp>
      <p:pic>
        <p:nvPicPr>
          <p:cNvPr id="11" name="Picture 7" descr="field-biey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437112"/>
            <a:ext cx="1961983" cy="1526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8592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二、头面部器官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5995392" cy="5033978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（</a:t>
            </a:r>
            <a:r>
              <a:rPr lang="zh-CN" altLang="en-US" dirty="0"/>
              <a:t>二</a:t>
            </a:r>
            <a:r>
              <a:rPr lang="zh-CN" altLang="en-US" dirty="0" smtClean="0"/>
              <a:t>）</a:t>
            </a:r>
            <a:r>
              <a:rPr lang="zh-CN" altLang="en-US" dirty="0"/>
              <a:t>耳</a:t>
            </a:r>
          </a:p>
          <a:p>
            <a:pPr marL="363537" lvl="1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．外耳</a:t>
            </a:r>
          </a:p>
          <a:p>
            <a:pPr lvl="2"/>
            <a:r>
              <a:rPr lang="zh-CN" altLang="en-US" dirty="0" smtClean="0"/>
              <a:t>注意</a:t>
            </a:r>
            <a:r>
              <a:rPr lang="zh-CN" altLang="en-US" dirty="0" smtClean="0"/>
              <a:t>耳郭的</a:t>
            </a:r>
            <a:r>
              <a:rPr lang="zh-CN" altLang="en-US" dirty="0"/>
              <a:t>外形、大小、位置和</a:t>
            </a:r>
            <a:r>
              <a:rPr lang="zh-CN" altLang="en-US" dirty="0" smtClean="0"/>
              <a:t>对称性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观察</a:t>
            </a:r>
            <a:r>
              <a:rPr lang="zh-CN" altLang="en-US" dirty="0"/>
              <a:t>外耳道的皮肤是否正常，有无溢</a:t>
            </a:r>
            <a:r>
              <a:rPr lang="zh-CN" altLang="en-US" dirty="0" smtClean="0"/>
              <a:t>液</a:t>
            </a:r>
            <a:endParaRPr lang="en-US" altLang="zh-CN" dirty="0" smtClean="0"/>
          </a:p>
          <a:p>
            <a:pPr marL="363537" lvl="1" indent="0">
              <a:buNone/>
            </a:pPr>
            <a:r>
              <a:rPr lang="en-US" altLang="zh-CN" dirty="0" smtClean="0"/>
              <a:t>2</a:t>
            </a:r>
            <a:r>
              <a:rPr lang="zh-CN" altLang="en-US" dirty="0"/>
              <a:t>．</a:t>
            </a:r>
            <a:r>
              <a:rPr lang="zh-CN" altLang="en-US" dirty="0" smtClean="0"/>
              <a:t>乳突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乳突区压痛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见于</a:t>
            </a:r>
            <a:r>
              <a:rPr lang="zh-CN" altLang="en-US" dirty="0"/>
              <a:t>乳突炎，严重时可继发耳源性脑脓肿或</a:t>
            </a:r>
            <a:r>
              <a:rPr lang="zh-CN" altLang="en-US" dirty="0" smtClean="0"/>
              <a:t>脑膜炎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6745805" y="1598921"/>
            <a:ext cx="1913856" cy="2252531"/>
            <a:chOff x="4030" y="1468"/>
            <a:chExt cx="1614" cy="1968"/>
          </a:xfrm>
        </p:grpSpPr>
        <p:pic>
          <p:nvPicPr>
            <p:cNvPr id="6" name="Picture 8" descr="t01a68ea70898277c7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8898" t="5040" r="19926" b="11842"/>
            <a:stretch>
              <a:fillRect/>
            </a:stretch>
          </p:blipFill>
          <p:spPr bwMode="auto">
            <a:xfrm>
              <a:off x="4030" y="1468"/>
              <a:ext cx="1614" cy="16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4179" y="3113"/>
              <a:ext cx="1315" cy="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dirty="0">
                  <a:solidFill>
                    <a:srgbClr val="0000FF"/>
                  </a:solidFill>
                </a:rPr>
                <a:t>耳廓痛风结节</a:t>
              </a:r>
            </a:p>
          </p:txBody>
        </p:sp>
      </p:grpSp>
      <p:pic>
        <p:nvPicPr>
          <p:cNvPr id="5122" name="Picture 2" descr="触诊乳突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68038" y="4172893"/>
            <a:ext cx="1865295" cy="1488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955104" y="573325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检查乳突压痛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548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二、头面部</a:t>
            </a:r>
            <a:r>
              <a:rPr lang="zh-CN" altLang="en-US" dirty="0" smtClean="0">
                <a:ea typeface="宋体" pitchFamily="2" charset="-122"/>
              </a:rPr>
              <a:t>器官</a:t>
            </a:r>
            <a:r>
              <a:rPr lang="zh-CN" altLang="en-US" dirty="0">
                <a:ea typeface="宋体" pitchFamily="2" charset="-122"/>
              </a:rPr>
              <a:t>二、头面部器官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3537" lvl="1" indent="0">
              <a:buNone/>
            </a:pPr>
            <a:r>
              <a:rPr lang="en-US" altLang="zh-CN" dirty="0" smtClean="0"/>
              <a:t>3</a:t>
            </a:r>
            <a:r>
              <a:rPr lang="zh-CN" altLang="en-US" dirty="0"/>
              <a:t>．听力（</a:t>
            </a:r>
            <a:r>
              <a:rPr lang="en-US" altLang="zh-CN" dirty="0"/>
              <a:t>auditory acuity</a:t>
            </a:r>
            <a:r>
              <a:rPr lang="zh-CN" altLang="en-US" dirty="0"/>
              <a:t>）</a:t>
            </a:r>
          </a:p>
          <a:p>
            <a:pPr lvl="2"/>
            <a:r>
              <a:rPr lang="zh-CN" altLang="en-US" dirty="0"/>
              <a:t>评估方法</a:t>
            </a:r>
          </a:p>
          <a:p>
            <a:pPr lvl="3"/>
            <a:r>
              <a:rPr lang="zh-CN" altLang="en-US" dirty="0" smtClean="0"/>
              <a:t>粗测法</a:t>
            </a:r>
            <a:endParaRPr lang="zh-CN" altLang="en-US" dirty="0"/>
          </a:p>
          <a:p>
            <a:pPr lvl="3"/>
            <a:r>
              <a:rPr lang="zh-CN" altLang="en-US" dirty="0"/>
              <a:t>精测法</a:t>
            </a:r>
          </a:p>
          <a:p>
            <a:pPr lvl="2"/>
            <a:r>
              <a:rPr lang="zh-CN" altLang="en-US" dirty="0"/>
              <a:t>常见异常</a:t>
            </a:r>
          </a:p>
          <a:p>
            <a:pPr lvl="3"/>
            <a:r>
              <a:rPr lang="zh-CN" altLang="en-US" dirty="0"/>
              <a:t>听力减退</a:t>
            </a:r>
          </a:p>
          <a:p>
            <a:pPr lvl="4"/>
            <a:r>
              <a:rPr lang="zh-CN" altLang="en-US" dirty="0" smtClean="0"/>
              <a:t>见于</a:t>
            </a:r>
            <a:r>
              <a:rPr lang="zh-CN" altLang="en-US" dirty="0"/>
              <a:t>外耳道有耵聍或异物、听神经损害、局部或全身血管硬化、中耳炎等。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6146" name="Picture 2" descr="粗测听力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215" t="4521" r="19087"/>
          <a:stretch>
            <a:fillRect/>
          </a:stretch>
        </p:blipFill>
        <p:spPr bwMode="auto">
          <a:xfrm>
            <a:off x="7081270" y="1196753"/>
            <a:ext cx="1507328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81270" y="292494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粗测听力检查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6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二、头面部器官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（三）鼻</a:t>
            </a:r>
            <a:endParaRPr lang="en-US" altLang="zh-CN" dirty="0" smtClean="0"/>
          </a:p>
          <a:p>
            <a:pPr marL="285750" lvl="1" indent="0">
              <a:buNone/>
            </a:pPr>
            <a:r>
              <a:rPr lang="en-US" altLang="zh-CN" dirty="0" smtClean="0"/>
              <a:t>1</a:t>
            </a:r>
            <a:r>
              <a:rPr lang="zh-CN" altLang="en-US" dirty="0"/>
              <a:t>．鼻</a:t>
            </a:r>
            <a:r>
              <a:rPr lang="zh-CN" altLang="en-US" dirty="0" smtClean="0"/>
              <a:t>外形</a:t>
            </a:r>
            <a:endParaRPr lang="en-US" altLang="zh-CN" dirty="0" smtClean="0"/>
          </a:p>
          <a:p>
            <a:pPr marL="285750" lvl="1" indent="0">
              <a:buNone/>
            </a:pPr>
            <a:endParaRPr lang="zh-CN" altLang="en-US" dirty="0"/>
          </a:p>
          <a:p>
            <a:pPr marL="285750" lvl="1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．鼻翼扇动（</a:t>
            </a:r>
            <a:r>
              <a:rPr lang="en-US" altLang="zh-CN" dirty="0"/>
              <a:t>nasal </a:t>
            </a:r>
            <a:r>
              <a:rPr lang="en-US" altLang="zh-CN" dirty="0" err="1"/>
              <a:t>ala</a:t>
            </a:r>
            <a:r>
              <a:rPr lang="en-US" altLang="zh-CN" dirty="0"/>
              <a:t> flap</a:t>
            </a:r>
            <a:r>
              <a:rPr lang="zh-CN" altLang="en-US" dirty="0"/>
              <a:t>）</a:t>
            </a:r>
            <a:endParaRPr lang="en-US" altLang="zh-CN" dirty="0"/>
          </a:p>
          <a:p>
            <a:pPr marL="285750" lvl="1" indent="0">
              <a:buNone/>
            </a:pPr>
            <a:r>
              <a:rPr lang="en-US" altLang="zh-CN" dirty="0"/>
              <a:t>3</a:t>
            </a:r>
            <a:r>
              <a:rPr lang="zh-CN" altLang="en-US" dirty="0"/>
              <a:t>．鼻出血（</a:t>
            </a:r>
            <a:r>
              <a:rPr lang="en-US" altLang="zh-CN" dirty="0"/>
              <a:t>epistaxis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1092200" lvl="2" indent="-457200"/>
            <a:r>
              <a:rPr lang="zh-CN" altLang="zh-CN" dirty="0" smtClean="0"/>
              <a:t>单</a:t>
            </a:r>
            <a:r>
              <a:rPr lang="zh-CN" altLang="zh-CN" dirty="0"/>
              <a:t>侧鼻出血</a:t>
            </a:r>
            <a:endParaRPr lang="zh-CN" altLang="en-US" dirty="0"/>
          </a:p>
          <a:p>
            <a:pPr marL="1462088" lvl="3" indent="-457200"/>
            <a:r>
              <a:rPr lang="zh-CN" altLang="en-US" dirty="0" smtClean="0"/>
              <a:t>见于</a:t>
            </a:r>
            <a:r>
              <a:rPr lang="zh-CN" altLang="zh-CN" dirty="0"/>
              <a:t>外伤、鼻腔感染、局部血管损伤、鼻腔肿瘤等</a:t>
            </a:r>
            <a:endParaRPr lang="en-US" altLang="zh-CN" dirty="0"/>
          </a:p>
          <a:p>
            <a:pPr marL="1092200" lvl="2" indent="-457200"/>
            <a:r>
              <a:rPr lang="zh-CN" altLang="en-US" dirty="0"/>
              <a:t>双侧鼻出血</a:t>
            </a:r>
          </a:p>
          <a:p>
            <a:pPr marL="1462088" lvl="3" indent="-457200"/>
            <a:r>
              <a:rPr lang="zh-CN" altLang="en-US" dirty="0" smtClean="0"/>
              <a:t>见于</a:t>
            </a:r>
            <a:r>
              <a:rPr lang="zh-CN" altLang="en-US" dirty="0"/>
              <a:t>全身性疾病（如血液系统疾病等）</a:t>
            </a:r>
          </a:p>
          <a:p>
            <a:pPr marL="0" indent="0">
              <a:buNone/>
            </a:pPr>
            <a:endParaRPr lang="en-US" altLang="zh-CN" dirty="0" smtClean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8" descr="D:\书稿\身体评估录像\2009\交网络学院\一般及头颈\图\图39-鞍鼻1.jpg"/>
          <p:cNvPicPr>
            <a:picLocks noChangeAspect="1" noChangeArrowheads="1"/>
          </p:cNvPicPr>
          <p:nvPr/>
        </p:nvPicPr>
        <p:blipFill rotWithShape="1">
          <a:blip r:embed="rId2" cstate="print"/>
          <a:srcRect l="9525" r="52380" b="38859"/>
          <a:stretch/>
        </p:blipFill>
        <p:spPr bwMode="auto">
          <a:xfrm>
            <a:off x="4860032" y="1289202"/>
            <a:ext cx="857250" cy="978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D:\书稿\身体评估录像\2009\交网络学院\一般及头颈\图\图40-酒糟鼻.jpg"/>
          <p:cNvPicPr>
            <a:picLocks noChangeAspect="1" noChangeArrowheads="1"/>
          </p:cNvPicPr>
          <p:nvPr/>
        </p:nvPicPr>
        <p:blipFill rotWithShape="1">
          <a:blip r:embed="rId3" cstate="print"/>
          <a:srcRect r="52499" b="23181"/>
          <a:stretch/>
        </p:blipFill>
        <p:spPr bwMode="auto">
          <a:xfrm>
            <a:off x="3347864" y="1286241"/>
            <a:ext cx="1008112" cy="978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406805" y="226758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00FF"/>
                </a:solidFill>
              </a:rPr>
              <a:t>酒渣鼻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33781" y="226461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鞍鼻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1589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一、头部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（一）头发</a:t>
            </a:r>
            <a:r>
              <a:rPr lang="zh-CN" altLang="en-US" dirty="0"/>
              <a:t>与头皮</a:t>
            </a:r>
            <a:endParaRPr lang="en-US" altLang="zh-CN" dirty="0"/>
          </a:p>
          <a:p>
            <a:pPr lvl="1"/>
            <a:r>
              <a:rPr lang="zh-CN" altLang="en-US" dirty="0" smtClean="0"/>
              <a:t>头发（</a:t>
            </a:r>
            <a:r>
              <a:rPr lang="en-US" altLang="zh-CN" dirty="0" smtClean="0"/>
              <a:t>hair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注意</a:t>
            </a:r>
            <a:r>
              <a:rPr lang="zh-CN" altLang="en-US" dirty="0"/>
              <a:t>其颜色、疏密度，有无脱发及其</a:t>
            </a:r>
            <a:r>
              <a:rPr lang="zh-CN" altLang="en-US" dirty="0" smtClean="0"/>
              <a:t>特点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脱发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疾病（如</a:t>
            </a:r>
            <a:r>
              <a:rPr lang="zh-CN" altLang="en-US" dirty="0"/>
              <a:t>斑秃、甲状腺功能低下</a:t>
            </a:r>
            <a:r>
              <a:rPr lang="zh-CN" altLang="en-US" dirty="0" smtClean="0"/>
              <a:t>等）引起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物理</a:t>
            </a:r>
            <a:r>
              <a:rPr lang="zh-CN" altLang="en-US" dirty="0"/>
              <a:t>和化学</a:t>
            </a:r>
            <a:r>
              <a:rPr lang="zh-CN" altLang="en-US" dirty="0" smtClean="0"/>
              <a:t>因素（如</a:t>
            </a:r>
            <a:r>
              <a:rPr lang="zh-CN" altLang="en-US" dirty="0"/>
              <a:t>放疗、</a:t>
            </a:r>
            <a:r>
              <a:rPr lang="zh-CN" altLang="en-US" dirty="0" smtClean="0"/>
              <a:t>化疗） 引起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771800" y="4509120"/>
            <a:ext cx="3728318" cy="1402146"/>
            <a:chOff x="2960354" y="4826585"/>
            <a:chExt cx="3728318" cy="1402146"/>
          </a:xfrm>
        </p:grpSpPr>
        <p:grpSp>
          <p:nvGrpSpPr>
            <p:cNvPr id="5" name="Group 30"/>
            <p:cNvGrpSpPr>
              <a:grpSpLocks/>
            </p:cNvGrpSpPr>
            <p:nvPr/>
          </p:nvGrpSpPr>
          <p:grpSpPr bwMode="auto">
            <a:xfrm>
              <a:off x="2960354" y="4826585"/>
              <a:ext cx="3728318" cy="1402146"/>
              <a:chOff x="1327" y="2840"/>
              <a:chExt cx="2793" cy="1205"/>
            </a:xfrm>
          </p:grpSpPr>
          <p:grpSp>
            <p:nvGrpSpPr>
              <p:cNvPr id="6" name="Group 28"/>
              <p:cNvGrpSpPr>
                <a:grpSpLocks/>
              </p:cNvGrpSpPr>
              <p:nvPr/>
            </p:nvGrpSpPr>
            <p:grpSpPr bwMode="auto">
              <a:xfrm>
                <a:off x="1327" y="2840"/>
                <a:ext cx="1281" cy="1180"/>
                <a:chOff x="1292" y="2840"/>
                <a:chExt cx="1281" cy="1180"/>
              </a:xfrm>
            </p:grpSpPr>
            <p:pic>
              <p:nvPicPr>
                <p:cNvPr id="10" name="Picture 14" descr="t01148edec1b5d05f97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92" y="2840"/>
                  <a:ext cx="1281" cy="96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65" y="3808"/>
                  <a:ext cx="590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zh-CN" altLang="en-US" sz="1600" b="1">
                      <a:solidFill>
                        <a:srgbClr val="003366"/>
                      </a:solidFill>
                      <a:latin typeface="方正姚体" pitchFamily="2" charset="-122"/>
                      <a:ea typeface="方正姚体" pitchFamily="2" charset="-122"/>
                    </a:rPr>
                    <a:t>  斑秃</a:t>
                  </a:r>
                </a:p>
              </p:txBody>
            </p:sp>
          </p:grpSp>
          <p:grpSp>
            <p:nvGrpSpPr>
              <p:cNvPr id="7" name="Group 29"/>
              <p:cNvGrpSpPr>
                <a:grpSpLocks/>
              </p:cNvGrpSpPr>
              <p:nvPr/>
            </p:nvGrpSpPr>
            <p:grpSpPr bwMode="auto">
              <a:xfrm>
                <a:off x="2814" y="2840"/>
                <a:ext cx="1306" cy="1205"/>
                <a:chOff x="3403" y="2840"/>
                <a:chExt cx="1306" cy="1205"/>
              </a:xfrm>
            </p:grpSpPr>
            <p:pic>
              <p:nvPicPr>
                <p:cNvPr id="8" name="Picture 16" descr="t01411f9255b84b4bc2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24" y="2840"/>
                  <a:ext cx="1285" cy="96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9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403" y="3793"/>
                  <a:ext cx="1170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zh-CN" altLang="en-US" sz="1600" b="1" dirty="0">
                      <a:solidFill>
                        <a:srgbClr val="003366"/>
                      </a:solidFill>
                      <a:latin typeface="方正姚体" pitchFamily="2" charset="-122"/>
                      <a:ea typeface="方正姚体" pitchFamily="2" charset="-122"/>
                    </a:rPr>
                    <a:t>    化疗后脱发</a:t>
                  </a:r>
                </a:p>
              </p:txBody>
            </p:sp>
          </p:grpSp>
        </p:grpSp>
        <p:sp>
          <p:nvSpPr>
            <p:cNvPr id="12" name="圆角矩形 11"/>
            <p:cNvSpPr/>
            <p:nvPr/>
          </p:nvSpPr>
          <p:spPr>
            <a:xfrm>
              <a:off x="5436096" y="5174143"/>
              <a:ext cx="432048" cy="199073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4884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二、头面部器官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3537" lvl="1" indent="0">
              <a:lnSpc>
                <a:spcPct val="110000"/>
              </a:lnSpc>
              <a:buNone/>
            </a:pPr>
            <a:r>
              <a:rPr lang="en-US" altLang="zh-CN" dirty="0" smtClean="0"/>
              <a:t>4</a:t>
            </a:r>
            <a:r>
              <a:rPr lang="zh-CN" altLang="en-US" dirty="0"/>
              <a:t>．鼻腔粘膜及分泌物</a:t>
            </a:r>
            <a:endParaRPr lang="en-US" altLang="zh-CN" dirty="0"/>
          </a:p>
          <a:p>
            <a:pPr marL="363537" lvl="1" indent="0">
              <a:lnSpc>
                <a:spcPct val="110000"/>
              </a:lnSpc>
              <a:buNone/>
            </a:pPr>
            <a:r>
              <a:rPr lang="en-US" altLang="zh-CN" dirty="0"/>
              <a:t>5</a:t>
            </a:r>
            <a:r>
              <a:rPr lang="zh-CN" altLang="en-US" dirty="0"/>
              <a:t>．</a:t>
            </a:r>
            <a:r>
              <a:rPr lang="zh-CN" altLang="en-US" dirty="0" smtClean="0"/>
              <a:t>鼻窦压痛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7" descr="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4032522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检查上颌窦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30439"/>
            <a:ext cx="1485900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检查额窦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98" t="2032"/>
          <a:stretch>
            <a:fillRect/>
          </a:stretch>
        </p:blipFill>
        <p:spPr bwMode="auto">
          <a:xfrm>
            <a:off x="3416424" y="3030439"/>
            <a:ext cx="1371600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64000" y="422108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上颌窦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09645" y="422108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额窦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95736" y="483861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00FF"/>
                </a:solidFill>
              </a:rPr>
              <a:t>检查鼻窦压痛</a:t>
            </a:r>
          </a:p>
        </p:txBody>
      </p:sp>
    </p:spTree>
    <p:extLst>
      <p:ext uri="{BB962C8B-B14F-4D97-AF65-F5344CB8AC3E}">
        <p14:creationId xmlns:p14="http://schemas.microsoft.com/office/powerpoint/2010/main" xmlns="" val="233667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二、头面部器官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 smtClean="0"/>
              <a:t>（四）口腔</a:t>
            </a:r>
            <a:endParaRPr lang="en-US" altLang="zh-CN" dirty="0" smtClean="0"/>
          </a:p>
          <a:p>
            <a:pPr marL="363537" lvl="1" indent="0">
              <a:buNone/>
            </a:pPr>
            <a:r>
              <a:rPr lang="en-US" altLang="zh-CN" dirty="0" smtClean="0"/>
              <a:t>1</a:t>
            </a:r>
            <a:r>
              <a:rPr lang="en-US" altLang="zh-CN" dirty="0"/>
              <a:t>.</a:t>
            </a:r>
            <a:r>
              <a:rPr lang="zh-CN" altLang="en-US" dirty="0" smtClean="0"/>
              <a:t>口腔气味</a:t>
            </a:r>
            <a:endParaRPr lang="en-US" altLang="zh-CN" dirty="0" smtClean="0"/>
          </a:p>
          <a:p>
            <a:pPr marL="363537" lvl="1" indent="0">
              <a:buNone/>
            </a:pPr>
            <a:r>
              <a:rPr lang="en-US" altLang="zh-CN" dirty="0" smtClean="0"/>
              <a:t>2.</a:t>
            </a:r>
            <a:r>
              <a:rPr lang="zh-CN" altLang="en-US" dirty="0" smtClean="0"/>
              <a:t>口唇</a:t>
            </a:r>
            <a:endParaRPr lang="en-US" altLang="zh-CN" dirty="0" smtClean="0"/>
          </a:p>
          <a:p>
            <a:pPr lvl="2"/>
            <a:r>
              <a:rPr lang="zh-CN" altLang="en-US" dirty="0"/>
              <a:t>注意口唇</a:t>
            </a:r>
            <a:r>
              <a:rPr lang="zh-CN" altLang="en-US" dirty="0" smtClean="0"/>
              <a:t>颜色、润泽情况等</a:t>
            </a:r>
            <a:endParaRPr lang="en-US" altLang="zh-CN" dirty="0" smtClean="0"/>
          </a:p>
          <a:p>
            <a:pPr marL="363537" lvl="1" indent="0">
              <a:buNone/>
            </a:pPr>
            <a:r>
              <a:rPr lang="en-US" altLang="zh-CN" dirty="0" smtClean="0"/>
              <a:t>3.</a:t>
            </a:r>
            <a:r>
              <a:rPr lang="zh-CN" altLang="en-US" dirty="0" smtClean="0"/>
              <a:t>口腔黏膜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有无溃疡、出血、黏膜疹</a:t>
            </a:r>
            <a:endParaRPr lang="en-US" altLang="zh-CN" dirty="0" smtClean="0"/>
          </a:p>
          <a:p>
            <a:pPr marL="363537" lvl="1" indent="0">
              <a:buNone/>
            </a:pPr>
            <a:r>
              <a:rPr lang="en-US" altLang="zh-CN" dirty="0" smtClean="0"/>
              <a:t>4.</a:t>
            </a:r>
            <a:r>
              <a:rPr lang="zh-CN" altLang="en-US" dirty="0" smtClean="0"/>
              <a:t>牙齿</a:t>
            </a:r>
            <a:r>
              <a:rPr lang="zh-CN" altLang="en-US" dirty="0"/>
              <a:t>（</a:t>
            </a:r>
            <a:r>
              <a:rPr lang="en-US" altLang="zh-CN" dirty="0"/>
              <a:t>teeth</a:t>
            </a:r>
            <a:r>
              <a:rPr lang="zh-CN" altLang="en-US" dirty="0"/>
              <a:t>）</a:t>
            </a:r>
            <a:endParaRPr lang="en-US" altLang="zh-CN" dirty="0"/>
          </a:p>
          <a:p>
            <a:pPr lvl="2"/>
            <a:r>
              <a:rPr lang="zh-CN" altLang="en-US" dirty="0" smtClean="0"/>
              <a:t>运动障碍、松动、义齿、脱齿等</a:t>
            </a:r>
          </a:p>
          <a:p>
            <a:endParaRPr lang="zh-CN" alt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4275" y="1428737"/>
            <a:ext cx="1680213" cy="1500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观察口唇"/>
          <p:cNvPicPr>
            <a:picLocks noChangeAspect="1" noChangeArrowheads="1"/>
          </p:cNvPicPr>
          <p:nvPr/>
        </p:nvPicPr>
        <p:blipFill>
          <a:blip r:embed="rId3" cstate="print"/>
          <a:srcRect t="10884"/>
          <a:stretch>
            <a:fillRect/>
          </a:stretch>
        </p:blipFill>
        <p:spPr bwMode="auto">
          <a:xfrm>
            <a:off x="5569765" y="1428737"/>
            <a:ext cx="1625258" cy="137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暴风截屏20110714205411"/>
          <p:cNvPicPr>
            <a:picLocks noChangeAspect="1" noChangeArrowheads="1"/>
          </p:cNvPicPr>
          <p:nvPr/>
        </p:nvPicPr>
        <p:blipFill>
          <a:blip r:embed="rId4" cstate="print">
            <a:lum bright="20000"/>
          </a:blip>
          <a:srcRect l="19557" t="33450" r="16840"/>
          <a:stretch>
            <a:fillRect/>
          </a:stretch>
        </p:blipFill>
        <p:spPr bwMode="auto">
          <a:xfrm>
            <a:off x="7083731" y="3333750"/>
            <a:ext cx="1736741" cy="1503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7509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>
                <a:ea typeface="宋体" pitchFamily="2" charset="-122"/>
              </a:rPr>
              <a:t>二、头面部器官</a:t>
            </a:r>
            <a:endParaRPr lang="zh-CN" altLang="en-US" dirty="0"/>
          </a:p>
        </p:txBody>
      </p:sp>
      <p:graphicFrame>
        <p:nvGraphicFramePr>
          <p:cNvPr id="5" name="Group 36"/>
          <p:cNvGraphicFramePr>
            <a:graphicFrameLocks noGrp="1"/>
          </p:cNvGraphicFramePr>
          <p:nvPr/>
        </p:nvGraphicFramePr>
        <p:xfrm>
          <a:off x="1071538" y="1333485"/>
          <a:ext cx="6019800" cy="1362456"/>
        </p:xfrm>
        <a:graphic>
          <a:graphicData uri="http://schemas.openxmlformats.org/drawingml/2006/table">
            <a:tbl>
              <a:tblPr/>
              <a:tblGrid>
                <a:gridCol w="3048000"/>
                <a:gridCol w="29718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dist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87654321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dist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12345678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656">
                <a:tc>
                  <a:txBody>
                    <a:bodyPr/>
                    <a:lstStyle/>
                    <a:p>
                      <a:pPr marL="0" marR="0" lvl="0" indent="0" algn="dist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87654321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dist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12345678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571604" y="3143248"/>
            <a:ext cx="5880716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 smtClean="0">
                <a:solidFill>
                  <a:srgbClr val="0000FF"/>
                </a:solidFill>
                <a:latin typeface="+mn-ea"/>
              </a:rPr>
              <a:t>1.</a:t>
            </a:r>
            <a:r>
              <a:rPr lang="zh-CN" altLang="en-US" sz="2000" dirty="0" smtClean="0">
                <a:solidFill>
                  <a:srgbClr val="0000FF"/>
                </a:solidFill>
                <a:latin typeface="华文细黑" pitchFamily="2" charset="-122"/>
                <a:ea typeface="华文细黑" pitchFamily="2" charset="-122"/>
              </a:rPr>
              <a:t>中切牙          </a:t>
            </a:r>
            <a:r>
              <a:rPr lang="en-US" altLang="zh-CN" sz="2400" dirty="0" smtClean="0">
                <a:solidFill>
                  <a:srgbClr val="0000FF"/>
                </a:solidFill>
                <a:latin typeface="+mn-ea"/>
              </a:rPr>
              <a:t>2.</a:t>
            </a:r>
            <a:r>
              <a:rPr lang="zh-CN" altLang="en-US" sz="2000" dirty="0" smtClean="0">
                <a:solidFill>
                  <a:srgbClr val="0000FF"/>
                </a:solidFill>
                <a:latin typeface="华文细黑" pitchFamily="2" charset="-122"/>
                <a:ea typeface="华文细黑" pitchFamily="2" charset="-122"/>
              </a:rPr>
              <a:t>侧切牙          </a:t>
            </a:r>
            <a:r>
              <a:rPr lang="en-US" altLang="zh-CN" sz="2400" dirty="0" smtClean="0">
                <a:solidFill>
                  <a:srgbClr val="0000FF"/>
                </a:solidFill>
                <a:latin typeface="+mn-ea"/>
              </a:rPr>
              <a:t>3.</a:t>
            </a:r>
            <a:r>
              <a:rPr lang="zh-CN" altLang="en-US" sz="2000" dirty="0" smtClean="0">
                <a:solidFill>
                  <a:srgbClr val="0000FF"/>
                </a:solidFill>
                <a:latin typeface="华文细黑" pitchFamily="2" charset="-122"/>
                <a:ea typeface="华文细黑" pitchFamily="2" charset="-122"/>
              </a:rPr>
              <a:t>尖牙    </a:t>
            </a:r>
            <a:endParaRPr lang="en-US" altLang="zh-CN" sz="2000" dirty="0" smtClean="0">
              <a:solidFill>
                <a:srgbClr val="0000FF"/>
              </a:solidFill>
              <a:latin typeface="华文细黑" pitchFamily="2" charset="-122"/>
              <a:ea typeface="华文细黑" pitchFamily="2" charset="-122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 smtClean="0">
                <a:solidFill>
                  <a:srgbClr val="0000FF"/>
                </a:solidFill>
                <a:latin typeface="+mn-ea"/>
              </a:rPr>
              <a:t>4.</a:t>
            </a:r>
            <a:r>
              <a:rPr lang="zh-CN" altLang="en-US" sz="2000" dirty="0" smtClean="0">
                <a:solidFill>
                  <a:srgbClr val="0000FF"/>
                </a:solidFill>
                <a:latin typeface="华文细黑" pitchFamily="2" charset="-122"/>
                <a:ea typeface="华文细黑" pitchFamily="2" charset="-122"/>
              </a:rPr>
              <a:t>第一前磨牙                </a:t>
            </a:r>
            <a:r>
              <a:rPr lang="en-US" altLang="zh-CN" sz="2400" dirty="0" smtClean="0">
                <a:solidFill>
                  <a:srgbClr val="0000FF"/>
                </a:solidFill>
                <a:latin typeface="+mn-ea"/>
              </a:rPr>
              <a:t>5.</a:t>
            </a:r>
            <a:r>
              <a:rPr lang="zh-CN" altLang="en-US" sz="2000" dirty="0" smtClean="0">
                <a:solidFill>
                  <a:srgbClr val="0000FF"/>
                </a:solidFill>
                <a:latin typeface="华文细黑" pitchFamily="2" charset="-122"/>
                <a:ea typeface="华文细黑" pitchFamily="2" charset="-122"/>
              </a:rPr>
              <a:t>第二前磨牙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 smtClean="0">
                <a:solidFill>
                  <a:srgbClr val="0000FF"/>
                </a:solidFill>
                <a:latin typeface="+mn-ea"/>
              </a:rPr>
              <a:t>6.</a:t>
            </a:r>
            <a:r>
              <a:rPr lang="zh-CN" altLang="en-US" sz="2000" dirty="0" smtClean="0">
                <a:solidFill>
                  <a:srgbClr val="0000FF"/>
                </a:solidFill>
                <a:latin typeface="华文细黑" pitchFamily="2" charset="-122"/>
                <a:ea typeface="华文细黑" pitchFamily="2" charset="-122"/>
              </a:rPr>
              <a:t>第一磨牙</a:t>
            </a:r>
            <a:r>
              <a:rPr lang="zh-CN" altLang="en-US" sz="2000" dirty="0" smtClean="0">
                <a:solidFill>
                  <a:srgbClr val="0000FF"/>
                </a:solidFill>
                <a:latin typeface="华文细黑" pitchFamily="2" charset="-122"/>
                <a:ea typeface="华文细黑" pitchFamily="2" charset="-122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FF"/>
                </a:solidFill>
                <a:latin typeface="+mn-ea"/>
              </a:rPr>
              <a:t>7.</a:t>
            </a:r>
            <a:r>
              <a:rPr lang="zh-CN" altLang="en-US" sz="2000" dirty="0" smtClean="0">
                <a:solidFill>
                  <a:srgbClr val="0000FF"/>
                </a:solidFill>
                <a:latin typeface="华文细黑" pitchFamily="2" charset="-122"/>
                <a:ea typeface="华文细黑" pitchFamily="2" charset="-122"/>
              </a:rPr>
              <a:t>第二磨牙</a:t>
            </a:r>
            <a:r>
              <a:rPr lang="zh-CN" altLang="en-US" sz="2000" dirty="0" smtClean="0">
                <a:solidFill>
                  <a:srgbClr val="0000FF"/>
                </a:solidFill>
                <a:latin typeface="华文细黑" pitchFamily="2" charset="-122"/>
                <a:ea typeface="华文细黑" pitchFamily="2" charset="-122"/>
                <a:cs typeface="Times New Roman" pitchFamily="18" charset="0"/>
              </a:rPr>
              <a:t>    </a:t>
            </a:r>
            <a:r>
              <a:rPr lang="en-US" altLang="zh-CN" sz="2400" dirty="0" smtClean="0">
                <a:solidFill>
                  <a:srgbClr val="0000FF"/>
                </a:solidFill>
                <a:latin typeface="+mn-ea"/>
              </a:rPr>
              <a:t>8.</a:t>
            </a:r>
            <a:r>
              <a:rPr lang="zh-CN" altLang="en-US" sz="2000" dirty="0" smtClean="0">
                <a:solidFill>
                  <a:srgbClr val="0000FF"/>
                </a:solidFill>
                <a:latin typeface="华文细黑" pitchFamily="2" charset="-122"/>
                <a:ea typeface="华文细黑" pitchFamily="2" charset="-122"/>
              </a:rPr>
              <a:t>第三磨牙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zh-CN" altLang="en-US" sz="2000" dirty="0" smtClean="0">
                <a:solidFill>
                  <a:srgbClr val="0000FF"/>
                </a:solidFill>
                <a:latin typeface="华文细黑" pitchFamily="2" charset="-122"/>
                <a:ea typeface="华文细黑" pitchFamily="2" charset="-122"/>
              </a:rPr>
              <a:t>例：“        ”</a:t>
            </a:r>
          </a:p>
        </p:txBody>
      </p:sp>
      <p:graphicFrame>
        <p:nvGraphicFramePr>
          <p:cNvPr id="7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63847806"/>
              </p:ext>
            </p:extLst>
          </p:nvPr>
        </p:nvGraphicFramePr>
        <p:xfrm>
          <a:off x="2555776" y="4728970"/>
          <a:ext cx="309562" cy="384048"/>
        </p:xfrm>
        <a:graphic>
          <a:graphicData uri="http://schemas.openxmlformats.org/drawingml/2006/table">
            <a:tbl>
              <a:tblPr/>
              <a:tblGrid>
                <a:gridCol w="309562"/>
              </a:tblGrid>
              <a:tr h="384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  <a:ea typeface="黑体" pitchFamily="2" charset="-122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2915816" y="5517232"/>
            <a:ext cx="3890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牙齿病变标注格式</a:t>
            </a:r>
          </a:p>
        </p:txBody>
      </p:sp>
    </p:spTree>
    <p:extLst>
      <p:ext uri="{BB962C8B-B14F-4D97-AF65-F5344CB8AC3E}">
        <p14:creationId xmlns:p14="http://schemas.microsoft.com/office/powerpoint/2010/main" xmlns="" val="74772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二、头面部</a:t>
            </a:r>
            <a:r>
              <a:rPr lang="zh-CN" altLang="en-US" dirty="0" smtClean="0">
                <a:ea typeface="宋体" pitchFamily="2" charset="-122"/>
              </a:rPr>
              <a:t>器官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3537" lvl="1" indent="0">
              <a:buNone/>
            </a:pPr>
            <a:r>
              <a:rPr lang="en-US" altLang="zh-CN" dirty="0" smtClean="0"/>
              <a:t>5.</a:t>
            </a:r>
            <a:r>
              <a:rPr lang="zh-CN" altLang="en-US" dirty="0" smtClean="0"/>
              <a:t>牙龈（</a:t>
            </a:r>
            <a:r>
              <a:rPr lang="en-US" altLang="zh-CN" dirty="0" smtClean="0"/>
              <a:t>gums</a:t>
            </a:r>
            <a:r>
              <a:rPr lang="zh-CN" altLang="en-US" dirty="0" smtClean="0"/>
              <a:t>）</a:t>
            </a:r>
            <a:r>
              <a:rPr lang="en-US" altLang="zh-CN" dirty="0" smtClean="0"/>
              <a:t> </a:t>
            </a:r>
          </a:p>
          <a:p>
            <a:pPr lvl="2"/>
            <a:r>
              <a:rPr lang="zh-CN" altLang="en-US" dirty="0" smtClean="0"/>
              <a:t>有无红肿、溢脓、出血</a:t>
            </a:r>
            <a:endParaRPr lang="en-US" altLang="zh-CN" dirty="0" smtClean="0"/>
          </a:p>
          <a:p>
            <a:pPr marL="363537" lvl="1" indent="0">
              <a:buNone/>
            </a:pPr>
            <a:r>
              <a:rPr lang="en-US" altLang="zh-CN" dirty="0" smtClean="0"/>
              <a:t>6.</a:t>
            </a:r>
            <a:r>
              <a:rPr lang="zh-CN" altLang="en-US" dirty="0" smtClean="0"/>
              <a:t>舌</a:t>
            </a:r>
            <a:r>
              <a:rPr lang="zh-CN" altLang="en-US" dirty="0"/>
              <a:t>（</a:t>
            </a:r>
            <a:r>
              <a:rPr lang="en-US" altLang="zh-CN" dirty="0"/>
              <a:t>tongue</a:t>
            </a:r>
            <a:r>
              <a:rPr lang="zh-CN" altLang="en-US" dirty="0"/>
              <a:t>）</a:t>
            </a:r>
            <a:endParaRPr lang="en-US" altLang="zh-CN" dirty="0"/>
          </a:p>
          <a:p>
            <a:pPr lvl="2">
              <a:buSzPct val="95000"/>
            </a:pPr>
            <a:r>
              <a:rPr lang="zh-CN" altLang="en-US" dirty="0" smtClean="0"/>
              <a:t>舌苔、舌质颜色</a:t>
            </a:r>
            <a:endParaRPr lang="en-US" altLang="zh-CN" dirty="0" smtClean="0"/>
          </a:p>
          <a:p>
            <a:pPr lvl="2">
              <a:buSzPct val="95000"/>
            </a:pPr>
            <a:r>
              <a:rPr lang="zh-CN" altLang="en-US" dirty="0" smtClean="0"/>
              <a:t>大小</a:t>
            </a:r>
            <a:endParaRPr lang="en-US" altLang="zh-CN" dirty="0" smtClean="0"/>
          </a:p>
          <a:p>
            <a:pPr lvl="2">
              <a:buSzPct val="95000"/>
            </a:pPr>
            <a:r>
              <a:rPr lang="zh-CN" altLang="en-US" dirty="0" smtClean="0"/>
              <a:t>伸舌有无偏曲</a:t>
            </a:r>
            <a:endParaRPr lang="en-US" altLang="zh-CN" dirty="0" smtClean="0"/>
          </a:p>
          <a:p>
            <a:pPr marL="363537" lvl="1" indent="0">
              <a:buNone/>
            </a:pPr>
            <a:r>
              <a:rPr lang="en-US" altLang="zh-CN" sz="2600" dirty="0">
                <a:latin typeface="+mn-ea"/>
              </a:rPr>
              <a:t>7.</a:t>
            </a:r>
            <a:r>
              <a:rPr lang="zh-CN" altLang="en-US" sz="2600" dirty="0">
                <a:latin typeface="+mn-ea"/>
              </a:rPr>
              <a:t>咽部</a:t>
            </a:r>
            <a:endParaRPr lang="en-US" altLang="zh-CN" sz="2600" dirty="0">
              <a:latin typeface="+mn-ea"/>
            </a:endParaRPr>
          </a:p>
          <a:p>
            <a:pPr lvl="2"/>
            <a:r>
              <a:rPr lang="zh-CN" altLang="en-US" sz="2400" dirty="0">
                <a:latin typeface="+mn-ea"/>
              </a:rPr>
              <a:t>粘膜</a:t>
            </a:r>
            <a:endParaRPr lang="en-US" altLang="zh-CN" sz="2400" dirty="0">
              <a:latin typeface="+mn-ea"/>
            </a:endParaRPr>
          </a:p>
          <a:p>
            <a:pPr lvl="3"/>
            <a:r>
              <a:rPr lang="zh-CN" altLang="en-US" sz="2400" dirty="0">
                <a:latin typeface="+mn-ea"/>
              </a:rPr>
              <a:t>有无红肿、淋巴滤泡</a:t>
            </a:r>
            <a:endParaRPr lang="en-US" altLang="zh-CN" sz="2400" dirty="0">
              <a:latin typeface="+mn-ea"/>
            </a:endParaRPr>
          </a:p>
          <a:p>
            <a:pPr lvl="2"/>
            <a:r>
              <a:rPr lang="zh-CN" altLang="en-US" sz="2400" dirty="0">
                <a:latin typeface="+mn-ea"/>
              </a:rPr>
              <a:t>扁桃体</a:t>
            </a:r>
            <a:endParaRPr lang="en-US" altLang="zh-CN" sz="2400" dirty="0">
              <a:latin typeface="+mn-ea"/>
            </a:endParaRPr>
          </a:p>
          <a:p>
            <a:pPr lvl="3"/>
            <a:r>
              <a:rPr lang="zh-CN" altLang="en-US" sz="2400" dirty="0">
                <a:latin typeface="+mn-ea"/>
              </a:rPr>
              <a:t>有无肿大及分</a:t>
            </a:r>
            <a:r>
              <a:rPr lang="zh-CN" altLang="en-US" sz="2400" dirty="0" smtClean="0">
                <a:latin typeface="+mn-ea"/>
              </a:rPr>
              <a:t>度</a:t>
            </a:r>
            <a:endParaRPr lang="zh-CN" altLang="en-US" dirty="0" smtClean="0"/>
          </a:p>
        </p:txBody>
      </p:sp>
      <p:pic>
        <p:nvPicPr>
          <p:cNvPr id="5" name="Picture 4" descr="杨梅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204864"/>
            <a:ext cx="1724471" cy="1504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39669" y="373726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00FF"/>
                </a:solidFill>
              </a:rPr>
              <a:t>杨梅舌</a:t>
            </a:r>
          </a:p>
        </p:txBody>
      </p:sp>
      <p:pic>
        <p:nvPicPr>
          <p:cNvPr id="8" name="Picture 2" descr="检查咽部和扁桃体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9462" y="2224159"/>
            <a:ext cx="1791368" cy="151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546564" y="376031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00FF"/>
                </a:solidFill>
              </a:rPr>
              <a:t>检查咽部</a:t>
            </a:r>
          </a:p>
        </p:txBody>
      </p:sp>
      <p:pic>
        <p:nvPicPr>
          <p:cNvPr id="11" name="Picture 7" descr="扁桃体2 拷贝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5875" y="4365104"/>
            <a:ext cx="3827980" cy="1663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8800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二、头面部器官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1" indent="0">
              <a:buNone/>
            </a:pPr>
            <a:r>
              <a:rPr lang="en-US" altLang="zh-CN" dirty="0" smtClean="0"/>
              <a:t>8</a:t>
            </a:r>
            <a:r>
              <a:rPr lang="zh-CN" altLang="en-US" dirty="0"/>
              <a:t>．腮腺（</a:t>
            </a:r>
            <a:r>
              <a:rPr lang="en-US" altLang="zh-CN" dirty="0"/>
              <a:t>parotid gland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901700" lvl="2" indent="-266700"/>
            <a:r>
              <a:rPr lang="zh-CN" altLang="zh-CN" dirty="0"/>
              <a:t>注意腮腺有无肿大及导管口有无分泌物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6" descr="TXT-200611222214333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333"/>
          <a:stretch>
            <a:fillRect/>
          </a:stretch>
        </p:blipFill>
        <p:spPr bwMode="auto">
          <a:xfrm>
            <a:off x="2267744" y="2636912"/>
            <a:ext cx="385789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7152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三、颈部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（一）颈部外形与运动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正常表现</a:t>
            </a:r>
            <a:endParaRPr lang="en-US" altLang="zh-CN" dirty="0" smtClean="0"/>
          </a:p>
          <a:p>
            <a:pPr lvl="2"/>
            <a:r>
              <a:rPr lang="zh-CN" altLang="en-US" dirty="0"/>
              <a:t>颈部</a:t>
            </a:r>
            <a:r>
              <a:rPr lang="zh-CN" altLang="en-US" dirty="0" smtClean="0"/>
              <a:t>直立、对称</a:t>
            </a:r>
            <a:endParaRPr lang="en-US" altLang="zh-CN" dirty="0" smtClean="0"/>
          </a:p>
          <a:p>
            <a:pPr lvl="2"/>
            <a:r>
              <a:rPr lang="zh-CN" altLang="en-US" dirty="0"/>
              <a:t>活动自如</a:t>
            </a:r>
            <a:endParaRPr lang="en-US" altLang="zh-CN" dirty="0" smtClean="0"/>
          </a:p>
          <a:p>
            <a:pPr lvl="1"/>
            <a:r>
              <a:rPr lang="zh-CN" altLang="en-US" dirty="0"/>
              <a:t>常见</a:t>
            </a:r>
            <a:r>
              <a:rPr lang="zh-CN" altLang="en-US" dirty="0" smtClean="0"/>
              <a:t>异常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斜颈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头不能抬起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颈部</a:t>
            </a:r>
            <a:r>
              <a:rPr lang="zh-CN" altLang="en-US" dirty="0"/>
              <a:t>活动受</a:t>
            </a:r>
            <a:r>
              <a:rPr lang="zh-CN" altLang="en-US" dirty="0" smtClean="0"/>
              <a:t>限</a:t>
            </a:r>
            <a:endParaRPr lang="en-US" altLang="zh-CN" dirty="0" smtClean="0"/>
          </a:p>
          <a:p>
            <a:pPr lvl="2"/>
            <a:r>
              <a:rPr lang="zh-CN" altLang="en-US" dirty="0"/>
              <a:t>颈项强直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6" descr="201308020946461346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8201" y="1412776"/>
            <a:ext cx="180683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36143" y="314096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斜颈</a:t>
            </a:r>
            <a:endParaRPr lang="zh-CN" altLang="en-US" dirty="0">
              <a:solidFill>
                <a:srgbClr val="0000FF"/>
              </a:solidFill>
            </a:endParaRPr>
          </a:p>
        </p:txBody>
      </p:sp>
      <p:pic>
        <p:nvPicPr>
          <p:cNvPr id="7" name="Picture 4" descr="脑膜刺激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0732" y="3981048"/>
            <a:ext cx="2081769" cy="1327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242212" y="532343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zh-CN" altLang="en-US" dirty="0" smtClean="0">
                <a:solidFill>
                  <a:srgbClr val="0000FF"/>
                </a:solidFill>
              </a:rPr>
              <a:t>颈项强直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587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三、颈部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（二）颈部血管</a:t>
            </a:r>
            <a:endParaRPr lang="en-US" altLang="zh-CN" dirty="0" smtClean="0"/>
          </a:p>
          <a:p>
            <a:pPr marL="285750" lvl="1" indent="0">
              <a:buNone/>
            </a:pPr>
            <a:r>
              <a:rPr lang="en-US" altLang="zh-CN" dirty="0" smtClean="0"/>
              <a:t>1</a:t>
            </a:r>
            <a:r>
              <a:rPr lang="zh-CN" altLang="en-US" dirty="0"/>
              <a:t>．颈</a:t>
            </a:r>
            <a:r>
              <a:rPr lang="zh-CN" altLang="en-US" dirty="0" smtClean="0"/>
              <a:t>静脉充盈程度</a:t>
            </a:r>
            <a:endParaRPr lang="en-US" altLang="zh-CN" dirty="0" smtClean="0"/>
          </a:p>
          <a:p>
            <a:pPr marL="979488" lvl="2" indent="-344488"/>
            <a:r>
              <a:rPr lang="zh-CN" altLang="en-US" dirty="0"/>
              <a:t>正常表现</a:t>
            </a:r>
            <a:endParaRPr lang="en-US" altLang="zh-CN" dirty="0" smtClean="0"/>
          </a:p>
          <a:p>
            <a:pPr marL="1349376" lvl="3" indent="-344488"/>
            <a:r>
              <a:rPr lang="zh-CN" altLang="en-US" dirty="0" smtClean="0"/>
              <a:t>平卧</a:t>
            </a:r>
            <a:r>
              <a:rPr lang="zh-CN" altLang="en-US" dirty="0"/>
              <a:t>位：锁骨上缘至下颌角距离的下</a:t>
            </a:r>
            <a:r>
              <a:rPr lang="en-US" altLang="zh-CN" dirty="0"/>
              <a:t>2/3</a:t>
            </a:r>
            <a:r>
              <a:rPr lang="zh-CN" altLang="en-US" dirty="0"/>
              <a:t>以内</a:t>
            </a:r>
          </a:p>
          <a:p>
            <a:pPr marL="1349376" lvl="3" indent="-344488"/>
            <a:r>
              <a:rPr lang="zh-CN" altLang="en-US" dirty="0"/>
              <a:t>立位或坐位：不见充盈</a:t>
            </a:r>
          </a:p>
          <a:p>
            <a:pPr marL="979488" lvl="2" indent="-344488"/>
            <a:r>
              <a:rPr lang="zh-CN" altLang="en-US" dirty="0" smtClean="0"/>
              <a:t>颈</a:t>
            </a:r>
            <a:r>
              <a:rPr lang="zh-CN" altLang="en-US" dirty="0"/>
              <a:t>静脉怒张（</a:t>
            </a:r>
            <a:r>
              <a:rPr lang="en-US" altLang="zh-CN" dirty="0"/>
              <a:t>distention of jugular vein</a:t>
            </a:r>
            <a:r>
              <a:rPr lang="zh-CN" altLang="en-US" dirty="0" smtClean="0"/>
              <a:t>）</a:t>
            </a:r>
            <a:endParaRPr lang="zh-CN" altLang="en-US" dirty="0"/>
          </a:p>
          <a:p>
            <a:pPr marL="1349376" lvl="3" indent="-344488"/>
            <a:r>
              <a:rPr lang="zh-CN" altLang="en-US" dirty="0" smtClean="0"/>
              <a:t>提示</a:t>
            </a:r>
            <a:r>
              <a:rPr lang="zh-CN" altLang="en-US" dirty="0"/>
              <a:t>静脉压增高</a:t>
            </a:r>
          </a:p>
          <a:p>
            <a:pPr marL="285750" lvl="1" indent="0"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．颈静脉搏动</a:t>
            </a:r>
            <a:endParaRPr lang="en-US" altLang="zh-CN" dirty="0" smtClean="0"/>
          </a:p>
          <a:p>
            <a:pPr marL="979488" lvl="2" indent="-344488"/>
            <a:r>
              <a:rPr lang="zh-CN" altLang="en-US" dirty="0">
                <a:latin typeface="Times New Roman" pitchFamily="18" charset="0"/>
              </a:rPr>
              <a:t>注意与颈动脉搏动的</a:t>
            </a:r>
            <a:r>
              <a:rPr lang="zh-CN" altLang="en-US" dirty="0" smtClean="0">
                <a:latin typeface="Times New Roman" pitchFamily="18" charset="0"/>
              </a:rPr>
              <a:t>区别</a:t>
            </a:r>
            <a:endParaRPr lang="en-US" altLang="zh-CN" dirty="0" smtClean="0"/>
          </a:p>
          <a:p>
            <a:pPr marL="285750" lvl="1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．颈动脉搏动</a:t>
            </a:r>
            <a:endParaRPr lang="en-US" altLang="zh-CN" dirty="0" smtClean="0"/>
          </a:p>
          <a:p>
            <a:pPr marL="979488" lvl="2" indent="-344488"/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www.pumpress.com.cn</a:t>
            </a:r>
            <a:endParaRPr lang="en-US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 l="28206" t="24147" r="7690" b="6860"/>
          <a:stretch>
            <a:fillRect/>
          </a:stretch>
        </p:blipFill>
        <p:spPr bwMode="auto">
          <a:xfrm>
            <a:off x="5220072" y="1124744"/>
            <a:ext cx="1874837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颈静脉怒张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5667" y="4221088"/>
            <a:ext cx="1986541" cy="1625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732240" y="586798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zh-CN" altLang="en-US" dirty="0" smtClean="0">
                <a:solidFill>
                  <a:srgbClr val="0000FF"/>
                </a:solidFill>
              </a:rPr>
              <a:t>颈静脉怒张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002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三、颈部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>
                <a:latin typeface="Times New Roman" pitchFamily="18" charset="0"/>
              </a:rPr>
              <a:t>（三）甲状腺</a:t>
            </a:r>
            <a:endParaRPr lang="zh-CN" altLang="en-US" dirty="0"/>
          </a:p>
          <a:p>
            <a:pPr lvl="1"/>
            <a:r>
              <a:rPr lang="zh-CN" altLang="en-US" sz="2800" dirty="0" smtClean="0"/>
              <a:t>正常人</a:t>
            </a:r>
            <a:endParaRPr lang="en-US" altLang="zh-CN" sz="2800" dirty="0" smtClean="0"/>
          </a:p>
          <a:p>
            <a:pPr lvl="2"/>
            <a:r>
              <a:rPr lang="zh-CN" altLang="en-US" dirty="0"/>
              <a:t>既看不到</a:t>
            </a:r>
            <a:r>
              <a:rPr lang="zh-CN" altLang="en-US" dirty="0" smtClean="0"/>
              <a:t>，</a:t>
            </a:r>
            <a:r>
              <a:rPr lang="zh-CN" altLang="en-US" dirty="0"/>
              <a:t>也触不到</a:t>
            </a:r>
            <a:endParaRPr lang="en-US" altLang="zh-CN" sz="2600" dirty="0" smtClean="0"/>
          </a:p>
          <a:p>
            <a:pPr lvl="1"/>
            <a:r>
              <a:rPr lang="zh-CN" altLang="en-US" sz="2800" dirty="0" smtClean="0">
                <a:latin typeface="Times New Roman" pitchFamily="18" charset="0"/>
              </a:rPr>
              <a:t>评估方法与内容</a:t>
            </a:r>
          </a:p>
          <a:p>
            <a:pPr lvl="2"/>
            <a:r>
              <a:rPr lang="zh-CN" altLang="en-US" sz="2600" dirty="0" smtClean="0">
                <a:latin typeface="Times New Roman" pitchFamily="18" charset="0"/>
              </a:rPr>
              <a:t>视诊：大小、轮廓</a:t>
            </a:r>
          </a:p>
          <a:p>
            <a:pPr lvl="2"/>
            <a:r>
              <a:rPr lang="zh-CN" altLang="en-US" sz="2600" dirty="0" smtClean="0">
                <a:latin typeface="Times New Roman" pitchFamily="18" charset="0"/>
              </a:rPr>
              <a:t>触诊：大小、轮廓、质地、震颤</a:t>
            </a:r>
            <a:endParaRPr lang="en-US" altLang="zh-CN" sz="2600" dirty="0" smtClean="0">
              <a:latin typeface="Times New Roman" pitchFamily="18" charset="0"/>
            </a:endParaRPr>
          </a:p>
          <a:p>
            <a:pPr lvl="2"/>
            <a:r>
              <a:rPr lang="zh-CN" altLang="en-US" sz="2600" dirty="0" smtClean="0">
                <a:latin typeface="Times New Roman" pitchFamily="18" charset="0"/>
              </a:rPr>
              <a:t>听诊：血管杂音</a:t>
            </a:r>
            <a:endParaRPr lang="zh-CN" altLang="en-US" sz="2600" dirty="0" smtClean="0"/>
          </a:p>
          <a:p>
            <a:endParaRPr lang="zh-CN" altLang="en-US" dirty="0"/>
          </a:p>
        </p:txBody>
      </p:sp>
      <p:pic>
        <p:nvPicPr>
          <p:cNvPr id="4" name="Picture 7" descr="甲状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268760"/>
            <a:ext cx="2578567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甲状腺触诊后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583349"/>
            <a:ext cx="1481815" cy="1497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甲状腺听诊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704179"/>
            <a:ext cx="1587684" cy="1379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检查甲状腺"/>
          <p:cNvPicPr>
            <a:picLocks noChangeAspect="1" noChangeArrowheads="1"/>
          </p:cNvPicPr>
          <p:nvPr/>
        </p:nvPicPr>
        <p:blipFill>
          <a:blip r:embed="rId5" cstate="print">
            <a:lum brigh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704179"/>
            <a:ext cx="1600200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33024" y="609329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zh-CN" altLang="en-US" dirty="0" smtClean="0">
                <a:solidFill>
                  <a:srgbClr val="0000FF"/>
                </a:solidFill>
              </a:rPr>
              <a:t>甲状腺听诊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56936" y="608409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zh-CN" altLang="en-US" dirty="0" smtClean="0">
                <a:solidFill>
                  <a:srgbClr val="0000FF"/>
                </a:solidFill>
              </a:rPr>
              <a:t>甲状腺触诊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www.pumpress.com.cn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961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三、颈部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Times New Roman" pitchFamily="18" charset="0"/>
              </a:rPr>
              <a:t>甲状腺肿大</a:t>
            </a:r>
          </a:p>
          <a:p>
            <a:pPr lvl="1"/>
            <a:r>
              <a:rPr lang="zh-CN" altLang="en-US" dirty="0">
                <a:latin typeface="Times New Roman" pitchFamily="18" charset="0"/>
              </a:rPr>
              <a:t>分度</a:t>
            </a:r>
          </a:p>
          <a:p>
            <a:pPr lvl="2"/>
            <a:r>
              <a:rPr lang="en-US" altLang="zh-CN" dirty="0">
                <a:latin typeface="Times New Roman" pitchFamily="18" charset="0"/>
              </a:rPr>
              <a:t>I</a:t>
            </a:r>
            <a:r>
              <a:rPr lang="zh-CN" altLang="en-US" dirty="0">
                <a:latin typeface="Times New Roman" pitchFamily="18" charset="0"/>
              </a:rPr>
              <a:t>度</a:t>
            </a:r>
          </a:p>
          <a:p>
            <a:pPr lvl="2"/>
            <a:r>
              <a:rPr lang="en-US" altLang="zh-CN" dirty="0">
                <a:latin typeface="Times New Roman" pitchFamily="18" charset="0"/>
              </a:rPr>
              <a:t>II</a:t>
            </a:r>
            <a:r>
              <a:rPr lang="zh-CN" altLang="en-US" dirty="0">
                <a:latin typeface="Times New Roman" pitchFamily="18" charset="0"/>
              </a:rPr>
              <a:t>度</a:t>
            </a:r>
          </a:p>
          <a:p>
            <a:pPr lvl="2"/>
            <a:r>
              <a:rPr lang="en-US" altLang="zh-CN" dirty="0">
                <a:latin typeface="Times New Roman" pitchFamily="18" charset="0"/>
              </a:rPr>
              <a:t>III</a:t>
            </a:r>
            <a:r>
              <a:rPr lang="zh-CN" altLang="en-US" dirty="0">
                <a:latin typeface="Times New Roman" pitchFamily="18" charset="0"/>
              </a:rPr>
              <a:t>度</a:t>
            </a:r>
            <a:endParaRPr lang="en-US" altLang="zh-CN" dirty="0">
              <a:latin typeface="Times New Roman" pitchFamily="18" charset="0"/>
            </a:endParaRPr>
          </a:p>
          <a:p>
            <a:pPr lvl="1"/>
            <a:r>
              <a:rPr lang="zh-CN" altLang="en-US" dirty="0">
                <a:latin typeface="Times New Roman" pitchFamily="18" charset="0"/>
              </a:rPr>
              <a:t>常见</a:t>
            </a:r>
            <a:r>
              <a:rPr lang="zh-CN" altLang="en-US" dirty="0" smtClean="0">
                <a:latin typeface="Times New Roman" pitchFamily="18" charset="0"/>
              </a:rPr>
              <a:t>病因</a:t>
            </a:r>
            <a:endParaRPr lang="en-US" altLang="zh-CN" dirty="0" smtClean="0">
              <a:latin typeface="Times New Roman" pitchFamily="18" charset="0"/>
            </a:endParaRPr>
          </a:p>
          <a:p>
            <a:pPr lvl="2"/>
            <a:r>
              <a:rPr lang="zh-CN" altLang="zh-CN" dirty="0">
                <a:latin typeface="Times New Roman" pitchFamily="18" charset="0"/>
              </a:rPr>
              <a:t>甲状腺功能亢进</a:t>
            </a:r>
          </a:p>
          <a:p>
            <a:pPr lvl="2"/>
            <a:r>
              <a:rPr lang="zh-CN" altLang="zh-CN" dirty="0">
                <a:latin typeface="Times New Roman" pitchFamily="18" charset="0"/>
              </a:rPr>
              <a:t>单纯性甲状腺肿</a:t>
            </a:r>
          </a:p>
          <a:p>
            <a:pPr lvl="2"/>
            <a:r>
              <a:rPr lang="zh-CN" altLang="zh-CN" dirty="0">
                <a:latin typeface="Times New Roman" pitchFamily="18" charset="0"/>
              </a:rPr>
              <a:t>甲状腺癌</a:t>
            </a:r>
          </a:p>
          <a:p>
            <a:pPr lvl="2"/>
            <a:r>
              <a:rPr lang="zh-CN" altLang="zh-CN" dirty="0">
                <a:latin typeface="Times New Roman" pitchFamily="18" charset="0"/>
              </a:rPr>
              <a:t>慢性淋巴性</a:t>
            </a:r>
            <a:r>
              <a:rPr lang="zh-CN" altLang="zh-CN" dirty="0" smtClean="0">
                <a:latin typeface="Times New Roman" pitchFamily="18" charset="0"/>
              </a:rPr>
              <a:t>甲状腺炎（</a:t>
            </a:r>
            <a:r>
              <a:rPr lang="zh-CN" altLang="zh-CN" dirty="0">
                <a:latin typeface="Times New Roman" pitchFamily="18" charset="0"/>
              </a:rPr>
              <a:t>桥本甲状腺炎）</a:t>
            </a:r>
          </a:p>
          <a:p>
            <a:pPr lvl="1"/>
            <a:endParaRPr lang="zh-CN" altLang="en-US" dirty="0">
              <a:latin typeface="Times New Roman" pitchFamily="18" charset="0"/>
            </a:endParaRP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6" descr="甲亢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556792"/>
            <a:ext cx="1936236" cy="1798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230744" y="337449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zh-CN" altLang="en-US" dirty="0" smtClean="0">
                <a:solidFill>
                  <a:srgbClr val="0000FF"/>
                </a:solidFill>
              </a:rPr>
              <a:t>甲状腺肿大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187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四、气管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zh-CN" altLang="en-US" sz="3000" dirty="0" smtClean="0">
                <a:latin typeface="Times New Roman" pitchFamily="18" charset="0"/>
              </a:rPr>
              <a:t>（四）气管</a:t>
            </a:r>
            <a:endParaRPr lang="en-US" altLang="zh-CN" sz="3000" dirty="0" smtClean="0">
              <a:latin typeface="Times New Roman" pitchFamily="18" charset="0"/>
            </a:endParaRPr>
          </a:p>
          <a:p>
            <a:pPr lvl="2" algn="just"/>
            <a:r>
              <a:rPr lang="zh-CN" altLang="en-US" sz="2600" dirty="0" smtClean="0">
                <a:latin typeface="Times New Roman" pitchFamily="18" charset="0"/>
              </a:rPr>
              <a:t>正常表现</a:t>
            </a:r>
            <a:endParaRPr lang="en-US" altLang="zh-CN" sz="2600" dirty="0" smtClean="0">
              <a:latin typeface="Times New Roman" pitchFamily="18" charset="0"/>
            </a:endParaRPr>
          </a:p>
          <a:p>
            <a:pPr lvl="3" algn="just"/>
            <a:r>
              <a:rPr lang="zh-CN" altLang="en-US" dirty="0" smtClean="0">
                <a:latin typeface="Times New Roman" pitchFamily="18" charset="0"/>
              </a:rPr>
              <a:t>居中</a:t>
            </a:r>
            <a:endParaRPr lang="en-US" altLang="zh-CN" dirty="0" smtClean="0">
              <a:latin typeface="Times New Roman" pitchFamily="18" charset="0"/>
            </a:endParaRPr>
          </a:p>
          <a:p>
            <a:pPr lvl="2" algn="just"/>
            <a:r>
              <a:rPr lang="zh-CN" altLang="en-US" sz="2600" dirty="0" smtClean="0">
                <a:latin typeface="Times New Roman" pitchFamily="18" charset="0"/>
              </a:rPr>
              <a:t>气管移位</a:t>
            </a:r>
          </a:p>
          <a:p>
            <a:pPr lvl="3" algn="just"/>
            <a:r>
              <a:rPr lang="zh-CN" altLang="en-US" dirty="0" smtClean="0">
                <a:latin typeface="Times New Roman" pitchFamily="18" charset="0"/>
              </a:rPr>
              <a:t>移向健侧</a:t>
            </a:r>
            <a:endParaRPr lang="en-US" altLang="zh-CN" dirty="0" smtClean="0">
              <a:latin typeface="Times New Roman" pitchFamily="18" charset="0"/>
            </a:endParaRPr>
          </a:p>
          <a:p>
            <a:pPr lvl="4" algn="just"/>
            <a:r>
              <a:rPr lang="zh-CN" altLang="en-US" dirty="0">
                <a:latin typeface="Times New Roman" pitchFamily="18" charset="0"/>
              </a:rPr>
              <a:t>一侧胸腔积液、积</a:t>
            </a:r>
            <a:r>
              <a:rPr lang="zh-CN" altLang="en-US">
                <a:latin typeface="Times New Roman" pitchFamily="18" charset="0"/>
              </a:rPr>
              <a:t>气</a:t>
            </a:r>
            <a:r>
              <a:rPr lang="zh-CN" altLang="en-US" smtClean="0">
                <a:latin typeface="Times New Roman" pitchFamily="18" charset="0"/>
              </a:rPr>
              <a:t>、</a:t>
            </a:r>
            <a:r>
              <a:rPr lang="zh-CN" altLang="en-US" smtClean="0">
                <a:latin typeface="Times New Roman" pitchFamily="18" charset="0"/>
              </a:rPr>
              <a:t>纵隔</a:t>
            </a:r>
            <a:r>
              <a:rPr lang="zh-CN" altLang="en-US" smtClean="0">
                <a:latin typeface="Times New Roman" pitchFamily="18" charset="0"/>
              </a:rPr>
              <a:t>肿瘤</a:t>
            </a:r>
            <a:r>
              <a:rPr lang="zh-CN" altLang="en-US" dirty="0">
                <a:latin typeface="Times New Roman" pitchFamily="18" charset="0"/>
              </a:rPr>
              <a:t>及单侧甲状腺肿大</a:t>
            </a:r>
            <a:endParaRPr lang="zh-CN" altLang="en-US" dirty="0" smtClean="0">
              <a:latin typeface="Times New Roman" pitchFamily="18" charset="0"/>
            </a:endParaRPr>
          </a:p>
          <a:p>
            <a:pPr lvl="3" algn="just"/>
            <a:r>
              <a:rPr lang="zh-CN" altLang="en-US" dirty="0" smtClean="0">
                <a:latin typeface="Times New Roman" pitchFamily="18" charset="0"/>
              </a:rPr>
              <a:t>移向患侧</a:t>
            </a:r>
            <a:endParaRPr lang="en-US" altLang="zh-CN" dirty="0" smtClean="0">
              <a:latin typeface="Times New Roman" pitchFamily="18" charset="0"/>
            </a:endParaRPr>
          </a:p>
          <a:p>
            <a:pPr lvl="4" algn="just"/>
            <a:r>
              <a:rPr lang="zh-CN" altLang="en-US" dirty="0" smtClean="0">
                <a:latin typeface="Times New Roman" pitchFamily="18" charset="0"/>
              </a:rPr>
              <a:t>一侧肺不张</a:t>
            </a:r>
            <a:r>
              <a:rPr lang="zh-CN" altLang="en-US" dirty="0">
                <a:latin typeface="Times New Roman" pitchFamily="18" charset="0"/>
              </a:rPr>
              <a:t>、肺纤维化、胸膜增厚</a:t>
            </a:r>
            <a:r>
              <a:rPr lang="zh-CN" altLang="en-US" dirty="0" smtClean="0">
                <a:latin typeface="Times New Roman" pitchFamily="18" charset="0"/>
              </a:rPr>
              <a:t>粘连等</a:t>
            </a:r>
          </a:p>
          <a:p>
            <a:endParaRPr lang="zh-CN" altLang="en-US" sz="24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6445" y="1124744"/>
            <a:ext cx="1978257" cy="1646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15780" y="277162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zh-CN" altLang="en-US" dirty="0" smtClean="0">
                <a:solidFill>
                  <a:srgbClr val="0000FF"/>
                </a:solidFill>
              </a:rPr>
              <a:t>检查气管位置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www.pumpress.com.cn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3619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一、头部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285750">
              <a:lnSpc>
                <a:spcPct val="120000"/>
              </a:lnSpc>
            </a:pPr>
            <a:r>
              <a:rPr lang="zh-CN" altLang="en-US" dirty="0" smtClean="0"/>
              <a:t>头皮（</a:t>
            </a:r>
            <a:r>
              <a:rPr lang="en-US" altLang="zh-CN" dirty="0" smtClean="0"/>
              <a:t>scalp</a:t>
            </a:r>
            <a:r>
              <a:rPr lang="zh-CN" altLang="en-US" dirty="0" smtClean="0"/>
              <a:t>）</a:t>
            </a:r>
            <a:endParaRPr lang="zh-CN" altLang="en-US" dirty="0"/>
          </a:p>
          <a:p>
            <a:pPr marL="793750" lvl="1">
              <a:lnSpc>
                <a:spcPct val="120000"/>
              </a:lnSpc>
            </a:pPr>
            <a:r>
              <a:rPr lang="zh-CN" altLang="en-US" dirty="0" smtClean="0"/>
              <a:t>分开头发</a:t>
            </a:r>
            <a:endParaRPr lang="zh-CN" altLang="en-US" dirty="0"/>
          </a:p>
          <a:p>
            <a:pPr marL="881062" lvl="1">
              <a:lnSpc>
                <a:spcPct val="120000"/>
              </a:lnSpc>
            </a:pPr>
            <a:r>
              <a:rPr lang="zh-CN" altLang="en-US" dirty="0"/>
              <a:t>观察头皮颜色、头皮屑，有无头癣、疖痈、 </a:t>
            </a:r>
            <a:r>
              <a:rPr lang="zh-CN" altLang="en-US" dirty="0" smtClean="0"/>
              <a:t>外伤</a:t>
            </a:r>
            <a:r>
              <a:rPr lang="zh-CN" altLang="en-US" dirty="0"/>
              <a:t>、血肿及瘢痕等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831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一、头部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zh-CN" altLang="en-US" dirty="0" smtClean="0"/>
              <a:t>（二）头颅（</a:t>
            </a:r>
            <a:r>
              <a:rPr lang="en-US" altLang="zh-CN" dirty="0" smtClean="0"/>
              <a:t>skull</a:t>
            </a:r>
            <a:r>
              <a:rPr lang="zh-CN" altLang="en-US" dirty="0" smtClean="0"/>
              <a:t>）</a:t>
            </a:r>
            <a:endParaRPr lang="zh-CN" altLang="en-US" dirty="0"/>
          </a:p>
          <a:p>
            <a:pPr lvl="1">
              <a:lnSpc>
                <a:spcPct val="120000"/>
              </a:lnSpc>
            </a:pPr>
            <a:r>
              <a:rPr lang="zh-CN" altLang="zh-CN" dirty="0"/>
              <a:t>评估方法</a:t>
            </a:r>
          </a:p>
          <a:p>
            <a:pPr lvl="2">
              <a:lnSpc>
                <a:spcPct val="120000"/>
              </a:lnSpc>
            </a:pPr>
            <a:r>
              <a:rPr lang="zh-CN" altLang="zh-CN" dirty="0"/>
              <a:t>视</a:t>
            </a:r>
            <a:r>
              <a:rPr lang="zh-CN" altLang="zh-CN" dirty="0" smtClean="0"/>
              <a:t>诊</a:t>
            </a:r>
            <a:endParaRPr lang="en-US" altLang="zh-CN" dirty="0" smtClean="0"/>
          </a:p>
          <a:p>
            <a:pPr lvl="3">
              <a:lnSpc>
                <a:spcPct val="120000"/>
              </a:lnSpc>
            </a:pPr>
            <a:r>
              <a:rPr lang="zh-CN" altLang="zh-CN" dirty="0" smtClean="0"/>
              <a:t>大小</a:t>
            </a:r>
            <a:r>
              <a:rPr lang="zh-CN" altLang="zh-CN" dirty="0"/>
              <a:t>、外形及有无异常</a:t>
            </a:r>
            <a:r>
              <a:rPr lang="zh-CN" altLang="zh-CN" dirty="0" smtClean="0"/>
              <a:t>运动</a:t>
            </a:r>
            <a:endParaRPr lang="zh-CN" altLang="zh-CN" dirty="0"/>
          </a:p>
          <a:p>
            <a:pPr lvl="2">
              <a:lnSpc>
                <a:spcPct val="120000"/>
              </a:lnSpc>
            </a:pPr>
            <a:r>
              <a:rPr lang="zh-CN" altLang="zh-CN" dirty="0"/>
              <a:t>触</a:t>
            </a:r>
            <a:r>
              <a:rPr lang="zh-CN" altLang="zh-CN" dirty="0" smtClean="0"/>
              <a:t>诊</a:t>
            </a:r>
            <a:endParaRPr lang="en-US" altLang="zh-CN" dirty="0" smtClean="0"/>
          </a:p>
          <a:p>
            <a:pPr lvl="3">
              <a:lnSpc>
                <a:spcPct val="120000"/>
              </a:lnSpc>
            </a:pPr>
            <a:r>
              <a:rPr lang="zh-CN" altLang="zh-CN" dirty="0" smtClean="0"/>
              <a:t>外形</a:t>
            </a:r>
            <a:r>
              <a:rPr lang="zh-CN" altLang="zh-CN" dirty="0"/>
              <a:t>、有无压痛及异常隆起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11" descr="2010071307104294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780928"/>
            <a:ext cx="2033340" cy="2043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92280" y="49725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测量头围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020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一、头部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285750"/>
            <a:r>
              <a:rPr lang="zh-CN" altLang="en-US" dirty="0" smtClean="0"/>
              <a:t>常见</a:t>
            </a:r>
            <a:r>
              <a:rPr lang="zh-CN" altLang="en-US" dirty="0"/>
              <a:t>异常</a:t>
            </a:r>
          </a:p>
          <a:p>
            <a:pPr marL="793750" lvl="1"/>
            <a:r>
              <a:rPr lang="zh-CN" altLang="en-US" dirty="0"/>
              <a:t>头颅大小异常或</a:t>
            </a:r>
            <a:r>
              <a:rPr lang="zh-CN" altLang="en-US" dirty="0" smtClean="0"/>
              <a:t>畸形</a:t>
            </a:r>
            <a:endParaRPr lang="en-US" altLang="zh-CN" dirty="0" smtClean="0"/>
          </a:p>
          <a:p>
            <a:pPr marL="1143000" lvl="2"/>
            <a:r>
              <a:rPr lang="zh-CN" altLang="en-US" dirty="0" smtClean="0"/>
              <a:t>小</a:t>
            </a:r>
            <a:r>
              <a:rPr lang="zh-CN" altLang="en-US" dirty="0"/>
              <a:t>颅（</a:t>
            </a:r>
            <a:r>
              <a:rPr lang="en-US" altLang="zh-CN" dirty="0" err="1"/>
              <a:t>microcephalia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1512888" lvl="3"/>
            <a:r>
              <a:rPr lang="zh-CN" altLang="en-US" dirty="0" smtClean="0"/>
              <a:t>见于</a:t>
            </a:r>
            <a:r>
              <a:rPr lang="zh-CN" altLang="en-US" dirty="0"/>
              <a:t>小脑畸形，常伴智力发育</a:t>
            </a:r>
            <a:r>
              <a:rPr lang="zh-CN" altLang="en-US" dirty="0" smtClean="0"/>
              <a:t>障碍</a:t>
            </a:r>
            <a:endParaRPr lang="en-US" altLang="zh-CN" dirty="0" smtClean="0"/>
          </a:p>
          <a:p>
            <a:pPr marL="1143000" lvl="2"/>
            <a:r>
              <a:rPr lang="zh-CN" altLang="en-US" dirty="0" smtClean="0"/>
              <a:t>方</a:t>
            </a:r>
            <a:r>
              <a:rPr lang="zh-CN" altLang="en-US" dirty="0"/>
              <a:t>颅（</a:t>
            </a:r>
            <a:r>
              <a:rPr lang="en-US" altLang="zh-CN" dirty="0"/>
              <a:t>squared skull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1512888" lvl="3"/>
            <a:r>
              <a:rPr lang="zh-CN" altLang="en-US" dirty="0" smtClean="0"/>
              <a:t>见于</a:t>
            </a:r>
            <a:r>
              <a:rPr lang="zh-CN" altLang="en-US" dirty="0"/>
              <a:t>小儿佝偻病或</a:t>
            </a:r>
            <a:r>
              <a:rPr lang="zh-CN" altLang="en-US" dirty="0" smtClean="0"/>
              <a:t>先天性梅毒</a:t>
            </a:r>
            <a:endParaRPr lang="en-US" altLang="zh-CN" dirty="0" smtClean="0"/>
          </a:p>
          <a:p>
            <a:pPr marL="1143000" lvl="2"/>
            <a:r>
              <a:rPr lang="zh-CN" altLang="en-US" dirty="0" smtClean="0"/>
              <a:t>尖</a:t>
            </a:r>
            <a:r>
              <a:rPr lang="zh-CN" altLang="en-US" dirty="0"/>
              <a:t>颅（</a:t>
            </a:r>
            <a:r>
              <a:rPr lang="en-US" altLang="zh-CN" dirty="0"/>
              <a:t>oxycephaly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1512888" lvl="3"/>
            <a:r>
              <a:rPr lang="zh-CN" altLang="en-US" dirty="0" smtClean="0"/>
              <a:t>见于</a:t>
            </a:r>
            <a:r>
              <a:rPr lang="en-US" altLang="zh-CN" dirty="0" err="1"/>
              <a:t>Apert</a:t>
            </a:r>
            <a:r>
              <a:rPr lang="zh-CN" altLang="en-US" dirty="0" smtClean="0"/>
              <a:t>综合征</a:t>
            </a:r>
            <a:endParaRPr lang="en-US" altLang="zh-CN" dirty="0" smtClean="0"/>
          </a:p>
          <a:p>
            <a:pPr marL="1143000" lvl="2"/>
            <a:r>
              <a:rPr lang="zh-CN" altLang="en-US" dirty="0" smtClean="0"/>
              <a:t>巨</a:t>
            </a:r>
            <a:r>
              <a:rPr lang="zh-CN" altLang="en-US" dirty="0"/>
              <a:t>颅（</a:t>
            </a:r>
            <a:r>
              <a:rPr lang="en-US" altLang="zh-CN" dirty="0"/>
              <a:t>large skull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1512888" lvl="3"/>
            <a:r>
              <a:rPr lang="zh-CN" altLang="en-US" dirty="0" smtClean="0"/>
              <a:t>见于</a:t>
            </a:r>
            <a:r>
              <a:rPr lang="zh-CN" altLang="en-US" dirty="0"/>
              <a:t>脑积水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6946901" y="4238627"/>
            <a:ext cx="1335088" cy="1957388"/>
            <a:chOff x="3877" y="2523"/>
            <a:chExt cx="841" cy="1233"/>
          </a:xfrm>
        </p:grpSpPr>
        <p:pic>
          <p:nvPicPr>
            <p:cNvPr id="6" name="Picture 6" descr="F201202252330288806600000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8331" t="3127" r="27870" b="28578"/>
            <a:stretch/>
          </p:blipFill>
          <p:spPr bwMode="auto">
            <a:xfrm>
              <a:off x="3877" y="2523"/>
              <a:ext cx="841" cy="9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4071" y="3506"/>
              <a:ext cx="45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0000FF"/>
                  </a:solidFill>
                  <a:ea typeface="微软雅黑" pitchFamily="34" charset="-122"/>
                </a:rPr>
                <a:t>巨颅</a:t>
              </a:r>
            </a:p>
          </p:txBody>
        </p:sp>
      </p:grpSp>
      <p:sp>
        <p:nvSpPr>
          <p:cNvPr id="8" name="圆角矩形 7"/>
          <p:cNvSpPr/>
          <p:nvPr/>
        </p:nvSpPr>
        <p:spPr>
          <a:xfrm>
            <a:off x="7254876" y="5018883"/>
            <a:ext cx="719138" cy="21031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47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一、头部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头颅运动受限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颈椎疾病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头部</a:t>
            </a:r>
            <a:r>
              <a:rPr lang="zh-CN" altLang="en-US" dirty="0"/>
              <a:t>不随意</a:t>
            </a:r>
            <a:r>
              <a:rPr lang="zh-CN" altLang="en-US" dirty="0" smtClean="0"/>
              <a:t>颤动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震颤</a:t>
            </a:r>
            <a:r>
              <a:rPr lang="zh-CN" altLang="en-US" dirty="0"/>
              <a:t>麻痹（</a:t>
            </a:r>
            <a:r>
              <a:rPr lang="en-US" altLang="zh-CN" dirty="0"/>
              <a:t>Parkinson</a:t>
            </a:r>
            <a:r>
              <a:rPr lang="zh-CN" altLang="en-US" dirty="0"/>
              <a:t>病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/>
            <a:r>
              <a:rPr lang="en-US" altLang="zh-CN" dirty="0"/>
              <a:t>De Musset</a:t>
            </a:r>
            <a:r>
              <a:rPr lang="zh-CN" altLang="en-US" dirty="0" smtClean="0"/>
              <a:t>征（</a:t>
            </a:r>
            <a:r>
              <a:rPr lang="zh-CN" altLang="en-US" dirty="0" smtClean="0">
                <a:solidFill>
                  <a:srgbClr val="C00000"/>
                </a:solidFill>
                <a:latin typeface="华文楷体" pitchFamily="2" charset="-122"/>
                <a:ea typeface="华文楷体" pitchFamily="2" charset="-122"/>
              </a:rPr>
              <a:t>与</a:t>
            </a:r>
            <a:r>
              <a:rPr lang="zh-CN" altLang="en-US" dirty="0">
                <a:solidFill>
                  <a:srgbClr val="C00000"/>
                </a:solidFill>
                <a:latin typeface="华文楷体" pitchFamily="2" charset="-122"/>
                <a:ea typeface="华文楷体" pitchFamily="2" charset="-122"/>
              </a:rPr>
              <a:t>颈动脉搏动一致的点头</a:t>
            </a:r>
            <a:r>
              <a:rPr lang="zh-CN" altLang="en-US" dirty="0" smtClean="0">
                <a:solidFill>
                  <a:srgbClr val="C00000"/>
                </a:solidFill>
                <a:latin typeface="华文楷体" pitchFamily="2" charset="-122"/>
                <a:ea typeface="华文楷体" pitchFamily="2" charset="-122"/>
              </a:rPr>
              <a:t>运动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严重</a:t>
            </a:r>
            <a:r>
              <a:rPr lang="zh-CN" altLang="en-US" dirty="0"/>
              <a:t>主动脉瓣关闭不全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949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二、头面部器官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（一）眼</a:t>
            </a:r>
            <a:endParaRPr lang="en-US" altLang="zh-CN" dirty="0" smtClean="0"/>
          </a:p>
          <a:p>
            <a:pPr marL="285750" lvl="1" indent="0">
              <a:buNone/>
            </a:pPr>
            <a:r>
              <a:rPr lang="en-US" altLang="zh-CN" dirty="0" smtClean="0"/>
              <a:t>1.</a:t>
            </a:r>
            <a:r>
              <a:rPr lang="zh-CN" altLang="en-US" dirty="0" smtClean="0"/>
              <a:t>眼眉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眉毛</a:t>
            </a:r>
            <a:r>
              <a:rPr lang="zh-CN" altLang="en-US" dirty="0"/>
              <a:t>外</a:t>
            </a:r>
            <a:r>
              <a:rPr lang="en-US" altLang="zh-CN" dirty="0"/>
              <a:t>1/3</a:t>
            </a:r>
            <a:r>
              <a:rPr lang="zh-CN" altLang="en-US" dirty="0"/>
              <a:t>过于稀疏或脱落</a:t>
            </a:r>
          </a:p>
          <a:p>
            <a:pPr lvl="3">
              <a:buClr>
                <a:srgbClr val="692AA2"/>
              </a:buClr>
              <a:buFont typeface="华文仿宋" pitchFamily="2" charset="-122"/>
              <a:buChar char="-"/>
            </a:pPr>
            <a:r>
              <a:rPr lang="zh-CN" altLang="en-US" dirty="0" smtClean="0"/>
              <a:t>黏液水肿</a:t>
            </a:r>
            <a:r>
              <a:rPr lang="zh-CN" altLang="en-US" dirty="0"/>
              <a:t>、腺垂体功能减退症、麻风病</a:t>
            </a:r>
            <a:r>
              <a:rPr lang="zh-CN" altLang="en-US" dirty="0" smtClean="0"/>
              <a:t>等</a:t>
            </a:r>
            <a:endParaRPr lang="en-US" altLang="zh-CN" dirty="0" smtClean="0"/>
          </a:p>
          <a:p>
            <a:pPr lvl="1">
              <a:lnSpc>
                <a:spcPct val="110000"/>
              </a:lnSpc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．</a:t>
            </a:r>
            <a:r>
              <a:rPr lang="zh-CN" altLang="en-US" dirty="0"/>
              <a:t>眼睑（</a:t>
            </a:r>
            <a:r>
              <a:rPr lang="en-US" altLang="zh-CN" dirty="0"/>
              <a:t>eyelids</a:t>
            </a:r>
            <a:r>
              <a:rPr lang="zh-CN" altLang="en-US" dirty="0"/>
              <a:t>）</a:t>
            </a:r>
          </a:p>
          <a:p>
            <a:pPr lvl="2">
              <a:lnSpc>
                <a:spcPct val="110000"/>
              </a:lnSpc>
            </a:pPr>
            <a:r>
              <a:rPr lang="zh-CN" altLang="en-US" dirty="0"/>
              <a:t>注意有无眼睑水肿、上睑下垂、闭合障碍等</a:t>
            </a:r>
          </a:p>
          <a:p>
            <a:pPr lvl="2">
              <a:lnSpc>
                <a:spcPct val="110000"/>
              </a:lnSpc>
            </a:pPr>
            <a:r>
              <a:rPr lang="zh-CN" altLang="en-US" dirty="0"/>
              <a:t>常见异常</a:t>
            </a:r>
          </a:p>
          <a:p>
            <a:pPr lvl="3">
              <a:lnSpc>
                <a:spcPct val="110000"/>
              </a:lnSpc>
            </a:pPr>
            <a:r>
              <a:rPr lang="zh-CN" altLang="en-US" dirty="0"/>
              <a:t>眼睑水肿</a:t>
            </a:r>
            <a:endParaRPr lang="en-US" altLang="zh-CN" dirty="0"/>
          </a:p>
          <a:p>
            <a:pPr lvl="4">
              <a:lnSpc>
                <a:spcPct val="110000"/>
              </a:lnSpc>
            </a:pPr>
            <a:r>
              <a:rPr lang="zh-CN" altLang="en-US" dirty="0"/>
              <a:t>肾炎、慢性肝病、血管神经性水肿等</a:t>
            </a:r>
            <a:endParaRPr lang="en-US" altLang="zh-CN" dirty="0"/>
          </a:p>
          <a:p>
            <a:pPr lvl="3">
              <a:buClr>
                <a:srgbClr val="692AA2"/>
              </a:buClr>
              <a:buFont typeface="华文仿宋" pitchFamily="2" charset="-122"/>
              <a:buChar char="-"/>
            </a:pPr>
            <a:endParaRPr lang="zh-CN" altLang="en-US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9" descr="20101030140029-93196365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9720" y="4437112"/>
            <a:ext cx="1636775" cy="108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64109" y="55172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眼睑水肿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119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二、头面部器官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/>
            <a:r>
              <a:rPr lang="zh-CN" altLang="en-US" dirty="0" smtClean="0"/>
              <a:t>上睑下垂</a:t>
            </a:r>
            <a:endParaRPr lang="en-US" altLang="zh-CN" dirty="0"/>
          </a:p>
          <a:p>
            <a:pPr lvl="4"/>
            <a:r>
              <a:rPr lang="zh-CN" altLang="en-US" dirty="0"/>
              <a:t>双侧上脸下垂：重症肌无力</a:t>
            </a:r>
            <a:endParaRPr lang="en-US" altLang="zh-CN" dirty="0"/>
          </a:p>
          <a:p>
            <a:pPr lvl="4"/>
            <a:r>
              <a:rPr lang="zh-CN" altLang="en-US" dirty="0"/>
              <a:t>单侧上睑下垂：动眼神经麻痹</a:t>
            </a:r>
            <a:endParaRPr lang="en-US" altLang="zh-CN" dirty="0"/>
          </a:p>
          <a:p>
            <a:pPr lvl="4"/>
            <a:r>
              <a:rPr lang="en-US" altLang="zh-CN" dirty="0" smtClean="0"/>
              <a:t>Horner</a:t>
            </a:r>
            <a:r>
              <a:rPr lang="zh-CN" altLang="en-US" dirty="0"/>
              <a:t>综合征：颈部及胸部交感神经</a:t>
            </a:r>
            <a:r>
              <a:rPr lang="zh-CN" altLang="en-US" dirty="0" smtClean="0"/>
              <a:t>麻痹</a:t>
            </a:r>
            <a:endParaRPr lang="en-US" altLang="zh-CN" dirty="0" smtClean="0"/>
          </a:p>
          <a:p>
            <a:pPr lvl="3"/>
            <a:r>
              <a:rPr lang="zh-CN" altLang="zh-CN" dirty="0"/>
              <a:t>眼睑闭合障碍</a:t>
            </a:r>
            <a:endParaRPr lang="en-US" altLang="zh-CN" dirty="0"/>
          </a:p>
          <a:p>
            <a:pPr lvl="4"/>
            <a:r>
              <a:rPr lang="zh-CN" altLang="en-US" dirty="0"/>
              <a:t>双侧闭合障碍：甲状腺功能亢进</a:t>
            </a:r>
            <a:endParaRPr lang="en-US" altLang="zh-CN" dirty="0"/>
          </a:p>
          <a:p>
            <a:pPr lvl="4"/>
            <a:r>
              <a:rPr lang="zh-CN" altLang="en-US" dirty="0"/>
              <a:t>单侧闭合障碍：面神经麻痹</a:t>
            </a:r>
            <a:endParaRPr lang="en-US" altLang="zh-CN" dirty="0"/>
          </a:p>
          <a:p>
            <a:pPr lvl="4"/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8" name="Picture 10" descr="t01416be75579f87b2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t="15783" r="58943" b="61678"/>
          <a:stretch/>
        </p:blipFill>
        <p:spPr bwMode="auto">
          <a:xfrm>
            <a:off x="6887875" y="3212976"/>
            <a:ext cx="1775307" cy="127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043510" y="438548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单侧上睑下垂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210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二、头面部器官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3537" lvl="1" indent="0">
              <a:lnSpc>
                <a:spcPct val="105000"/>
              </a:lnSpc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．</a:t>
            </a:r>
            <a:r>
              <a:rPr lang="zh-CN" altLang="en-US" dirty="0"/>
              <a:t>结膜（</a:t>
            </a:r>
            <a:r>
              <a:rPr lang="en-US" altLang="zh-CN" dirty="0"/>
              <a:t>conjunctiva</a:t>
            </a:r>
            <a:r>
              <a:rPr lang="zh-CN" altLang="en-US" dirty="0"/>
              <a:t>）</a:t>
            </a:r>
          </a:p>
          <a:p>
            <a:pPr lvl="2">
              <a:lnSpc>
                <a:spcPct val="105000"/>
              </a:lnSpc>
            </a:pPr>
            <a:r>
              <a:rPr lang="zh-CN" altLang="en-US" dirty="0" smtClean="0"/>
              <a:t>评估方法</a:t>
            </a:r>
            <a:endParaRPr lang="en-US" altLang="zh-CN" dirty="0" smtClean="0"/>
          </a:p>
          <a:p>
            <a:pPr lvl="2">
              <a:lnSpc>
                <a:spcPct val="105000"/>
              </a:lnSpc>
            </a:pPr>
            <a:endParaRPr lang="en-US" altLang="zh-CN" dirty="0"/>
          </a:p>
          <a:p>
            <a:pPr lvl="2">
              <a:lnSpc>
                <a:spcPct val="105000"/>
              </a:lnSpc>
            </a:pPr>
            <a:endParaRPr lang="en-US" altLang="zh-CN" dirty="0" smtClean="0"/>
          </a:p>
          <a:p>
            <a:pPr lvl="2">
              <a:lnSpc>
                <a:spcPct val="105000"/>
              </a:lnSpc>
            </a:pPr>
            <a:r>
              <a:rPr lang="zh-CN" altLang="en-US" dirty="0" smtClean="0"/>
              <a:t>评估内容</a:t>
            </a:r>
            <a:endParaRPr lang="en-US" altLang="zh-CN" dirty="0" smtClean="0"/>
          </a:p>
          <a:p>
            <a:pPr lvl="3">
              <a:lnSpc>
                <a:spcPct val="105000"/>
              </a:lnSpc>
            </a:pPr>
            <a:r>
              <a:rPr lang="zh-CN" altLang="en-US" dirty="0" smtClean="0"/>
              <a:t>注意有</a:t>
            </a:r>
            <a:r>
              <a:rPr lang="zh-CN" altLang="en-US" dirty="0"/>
              <a:t>无充血、出血、苍白</a:t>
            </a:r>
            <a:r>
              <a:rPr lang="zh-CN" altLang="en-US" dirty="0" smtClean="0"/>
              <a:t>等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3" name="Picture 9" descr="结膜苍白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472768"/>
            <a:ext cx="1487635" cy="1286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617392" y="577696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结膜苍白</a:t>
            </a:r>
            <a:endParaRPr lang="zh-CN" altLang="en-US" dirty="0">
              <a:solidFill>
                <a:srgbClr val="0000FF"/>
              </a:solidFill>
            </a:endParaRPr>
          </a:p>
        </p:txBody>
      </p:sp>
      <p:pic>
        <p:nvPicPr>
          <p:cNvPr id="18" name="Picture 14" descr="24_20081226141835_562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32" r="6287"/>
          <a:stretch/>
        </p:blipFill>
        <p:spPr bwMode="auto">
          <a:xfrm>
            <a:off x="3358747" y="4437112"/>
            <a:ext cx="1580606" cy="133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717349" y="580264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结膜充血</a:t>
            </a:r>
            <a:endParaRPr lang="zh-CN" altLang="en-US" dirty="0">
              <a:solidFill>
                <a:srgbClr val="0000FF"/>
              </a:solidFill>
            </a:endParaRPr>
          </a:p>
        </p:txBody>
      </p:sp>
      <p:pic>
        <p:nvPicPr>
          <p:cNvPr id="21" name="Picture 10" descr="球结膜水肿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67747" y="4458850"/>
            <a:ext cx="1551177" cy="126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1" descr="1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9555" y="4473289"/>
            <a:ext cx="1511985" cy="125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5541549" y="579597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结膜</a:t>
            </a:r>
            <a:r>
              <a:rPr lang="zh-CN" altLang="en-US" dirty="0">
                <a:solidFill>
                  <a:srgbClr val="0000FF"/>
                </a:solidFill>
              </a:rPr>
              <a:t>出</a:t>
            </a:r>
            <a:r>
              <a:rPr lang="zh-CN" altLang="en-US" dirty="0" smtClean="0">
                <a:solidFill>
                  <a:srgbClr val="0000FF"/>
                </a:solidFill>
              </a:rPr>
              <a:t>血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10928" y="579597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结膜水肿</a:t>
            </a:r>
            <a:endParaRPr lang="zh-CN" altLang="en-US" dirty="0">
              <a:solidFill>
                <a:srgbClr val="0000FF"/>
              </a:solidFill>
            </a:endParaRPr>
          </a:p>
        </p:txBody>
      </p:sp>
      <p:pic>
        <p:nvPicPr>
          <p:cNvPr id="2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14690" y="2027399"/>
            <a:ext cx="1530578" cy="122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6" descr="18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8316" y="2027399"/>
            <a:ext cx="1326681" cy="122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4030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1064</TotalTime>
  <Pages>0</Pages>
  <Words>1261</Words>
  <Characters>0</Characters>
  <Application>Microsoft Office PowerPoint</Application>
  <DocSecurity>0</DocSecurity>
  <PresentationFormat>全屏显示(4:3)</PresentationFormat>
  <Lines>0</Lines>
  <Paragraphs>310</Paragraphs>
  <Slides>29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0" baseType="lpstr">
      <vt:lpstr>课件模板</vt:lpstr>
      <vt:lpstr>第三节  头面部与颈部评估 </vt:lpstr>
      <vt:lpstr>一、头部</vt:lpstr>
      <vt:lpstr>一、头部</vt:lpstr>
      <vt:lpstr>一、头部</vt:lpstr>
      <vt:lpstr>一、头部</vt:lpstr>
      <vt:lpstr>一、头部</vt:lpstr>
      <vt:lpstr>二、头面部器官</vt:lpstr>
      <vt:lpstr>二、头面部器官</vt:lpstr>
      <vt:lpstr>二、头面部器官</vt:lpstr>
      <vt:lpstr>二、头面部器官</vt:lpstr>
      <vt:lpstr>二、头面部器官</vt:lpstr>
      <vt:lpstr>二、头面部器官</vt:lpstr>
      <vt:lpstr>二、头面部器官</vt:lpstr>
      <vt:lpstr>二、头面部器官</vt:lpstr>
      <vt:lpstr>二、头面部器官</vt:lpstr>
      <vt:lpstr>二、头面部器官</vt:lpstr>
      <vt:lpstr>二、头面部器官</vt:lpstr>
      <vt:lpstr>二、头面部器官二、头面部器官</vt:lpstr>
      <vt:lpstr>二、头面部器官</vt:lpstr>
      <vt:lpstr>二、头面部器官</vt:lpstr>
      <vt:lpstr>二、头面部器官</vt:lpstr>
      <vt:lpstr>二、头面部器官</vt:lpstr>
      <vt:lpstr>二、头面部器官</vt:lpstr>
      <vt:lpstr>二、头面部器官</vt:lpstr>
      <vt:lpstr>三、颈部</vt:lpstr>
      <vt:lpstr>三、颈部</vt:lpstr>
      <vt:lpstr>三、颈部</vt:lpstr>
      <vt:lpstr>三、颈部</vt:lpstr>
      <vt:lpstr>四、气管</vt:lpstr>
    </vt:vector>
  </TitlesOfParts>
  <Company>pump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微软用户</cp:lastModifiedBy>
  <cp:revision>110</cp:revision>
  <cp:lastPrinted>1899-12-30T00:00:00Z</cp:lastPrinted>
  <dcterms:created xsi:type="dcterms:W3CDTF">2008-12-16T07:41:38Z</dcterms:created>
  <dcterms:modified xsi:type="dcterms:W3CDTF">2015-12-15T02:56:16Z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